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4" r:id="rId3"/>
    <p:sldId id="257" r:id="rId4"/>
    <p:sldId id="258" r:id="rId5"/>
    <p:sldId id="261" r:id="rId6"/>
    <p:sldId id="263"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86" autoAdjust="0"/>
  </p:normalViewPr>
  <p:slideViewPr>
    <p:cSldViewPr>
      <p:cViewPr varScale="1">
        <p:scale>
          <a:sx n="53" d="100"/>
          <a:sy n="53" d="100"/>
        </p:scale>
        <p:origin x="-18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37D61-D5B8-45F2-A5EC-5057E7C43A8F}" type="datetimeFigureOut">
              <a:rPr lang="en-US" smtClean="0"/>
              <a:t>20-Feb-15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AF-7BC9-4351-8FE4-97042E21B5A2}" type="slidenum">
              <a:rPr lang="en-US" smtClean="0"/>
              <a:t>‹#›</a:t>
            </a:fld>
            <a:endParaRPr lang="en-US"/>
          </a:p>
        </p:txBody>
      </p:sp>
    </p:spTree>
    <p:extLst>
      <p:ext uri="{BB962C8B-B14F-4D97-AF65-F5344CB8AC3E}">
        <p14:creationId xmlns:p14="http://schemas.microsoft.com/office/powerpoint/2010/main" val="172805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mercopress.com/2009/04/18/agreement-on-new-limits-for-antarctica-touris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hotoseek.photoshelter.com/image/I00007NMUUjqJGj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randoncole.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slides for Lesson three, </a:t>
            </a:r>
            <a:r>
              <a:rPr lang="en-NZ" sz="1200" kern="1200" dirty="0" smtClean="0">
                <a:solidFill>
                  <a:schemeClr val="tx1"/>
                </a:solidFill>
                <a:effectLst/>
                <a:latin typeface="+mn-lt"/>
                <a:ea typeface="+mn-ea"/>
                <a:cs typeface="+mn-cs"/>
              </a:rPr>
              <a:t>Antarctic animals</a:t>
            </a:r>
            <a:r>
              <a:rPr lang="en-US" dirty="0" smtClean="0"/>
              <a:t>.</a:t>
            </a:r>
          </a:p>
          <a:p>
            <a:r>
              <a:rPr lang="en-US" baseline="0" dirty="0" smtClean="0"/>
              <a:t>Teacher notes have been added at the bottom of most slides. </a:t>
            </a:r>
          </a:p>
          <a:p>
            <a:r>
              <a:rPr lang="en-US" baseline="0" dirty="0" smtClean="0"/>
              <a:t>I would recommend going through the slides before teaching so you are aware of any animation present.  </a:t>
            </a:r>
          </a:p>
          <a:p>
            <a:endParaRPr lang="en-US" baseline="0" dirty="0" smtClean="0"/>
          </a:p>
          <a:p>
            <a:r>
              <a:rPr lang="en-US" baseline="0" dirty="0" smtClean="0"/>
              <a:t>Background image was my own image, taken on Ross Island.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1</a:t>
            </a:fld>
            <a:endParaRPr lang="en-US"/>
          </a:p>
        </p:txBody>
      </p:sp>
    </p:spTree>
    <p:extLst>
      <p:ext uri="{BB962C8B-B14F-4D97-AF65-F5344CB8AC3E}">
        <p14:creationId xmlns:p14="http://schemas.microsoft.com/office/powerpoint/2010/main" val="304214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image</a:t>
            </a:r>
            <a:r>
              <a:rPr lang="en-US" baseline="0" dirty="0" smtClean="0"/>
              <a:t> show the increase in tourism over the years. This should be looked at very briefly just to show students that numbers are increasing.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dip after 2006 was from the financial crises.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last three years has seen a continue </a:t>
            </a:r>
            <a:r>
              <a:rPr lang="en-US" baseline="0" dirty="0" err="1" smtClean="0"/>
              <a:t>incease</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Taken</a:t>
            </a:r>
            <a:r>
              <a:rPr lang="en-US" baseline="0" dirty="0" smtClean="0"/>
              <a:t> from: </a:t>
            </a:r>
            <a:r>
              <a:rPr lang="en-US" sz="1200" dirty="0" smtClean="0"/>
              <a:t>Tin, T., et al. (2013). </a:t>
            </a:r>
            <a:r>
              <a:rPr lang="en-US" sz="1200" u="sng" dirty="0" smtClean="0"/>
              <a:t>Antarctic Futures: Human Engagement with the Antarctic Environment</a:t>
            </a:r>
            <a:r>
              <a:rPr lang="en-US" sz="1200" dirty="0" smtClean="0"/>
              <a:t>. Dordrecht, Springer.</a:t>
            </a:r>
          </a:p>
          <a:p>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2</a:t>
            </a:fld>
            <a:endParaRPr lang="en-US"/>
          </a:p>
        </p:txBody>
      </p:sp>
    </p:spTree>
    <p:extLst>
      <p:ext uri="{BB962C8B-B14F-4D97-AF65-F5344CB8AC3E}">
        <p14:creationId xmlns:p14="http://schemas.microsoft.com/office/powerpoint/2010/main" val="328893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Image taken from: </a:t>
            </a:r>
            <a:r>
              <a:rPr lang="en-US" sz="1200" b="0" i="0" u="none" strike="noStrike" kern="1200" dirty="0" smtClean="0">
                <a:solidFill>
                  <a:schemeClr val="tx1"/>
                </a:solidFill>
                <a:effectLst/>
                <a:latin typeface="+mn-lt"/>
                <a:ea typeface="+mn-ea"/>
                <a:cs typeface="+mn-cs"/>
                <a:hlinkClick r:id="rId3"/>
              </a:rPr>
              <a:t>en.mercopress.com</a:t>
            </a:r>
            <a:endParaRPr lang="en-US" sz="1200" b="0" i="0" u="none" strike="noStrike" kern="1200" dirty="0" smtClean="0">
              <a:solidFill>
                <a:schemeClr val="tx1"/>
              </a:solidFill>
              <a:effectLst/>
              <a:latin typeface="+mn-lt"/>
              <a:ea typeface="+mn-ea"/>
              <a:cs typeface="+mn-cs"/>
            </a:endParaRPr>
          </a:p>
          <a:p>
            <a:endParaRPr lang="en-US" dirty="0" smtClean="0"/>
          </a:p>
          <a:p>
            <a:r>
              <a:rPr lang="en-US" dirty="0" smtClean="0"/>
              <a:t>This slide</a:t>
            </a:r>
            <a:r>
              <a:rPr lang="en-US" baseline="0" dirty="0" smtClean="0"/>
              <a:t> is very information heavy but most of the information should be revision from previous lessons.</a:t>
            </a:r>
          </a:p>
          <a:p>
            <a:r>
              <a:rPr lang="en-US" baseline="0" dirty="0" smtClean="0"/>
              <a:t>Read the information out to students, discuss if needed. </a:t>
            </a:r>
            <a:r>
              <a:rPr lang="en-US" baseline="0" dirty="0" smtClean="0"/>
              <a:t>This </a:t>
            </a:r>
            <a:r>
              <a:rPr lang="en-US" baseline="0" dirty="0" smtClean="0"/>
              <a:t>is just a selection of </a:t>
            </a:r>
            <a:r>
              <a:rPr lang="en-US" baseline="0" dirty="0" smtClean="0"/>
              <a:t>ideas on </a:t>
            </a:r>
            <a:r>
              <a:rPr lang="en-US" baseline="0" dirty="0" smtClean="0"/>
              <a:t>how tourism effects Antarctica. </a:t>
            </a:r>
          </a:p>
          <a:p>
            <a:r>
              <a:rPr lang="en-US" baseline="0" dirty="0" smtClean="0"/>
              <a:t>Concepts were worded to be as self explanatory as possible.   </a:t>
            </a:r>
          </a:p>
          <a:p>
            <a:r>
              <a:rPr lang="en-US" baseline="0" dirty="0" smtClean="0"/>
              <a:t>For more information on these look at the ‘Environmental aspect’ document from lesson three.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Remind</a:t>
            </a:r>
            <a:r>
              <a:rPr lang="en-AU" baseline="0" dirty="0" smtClean="0"/>
              <a:t> students that these issues will be increased with the rise in tourism. </a:t>
            </a:r>
            <a:endParaRPr lang="en-US" dirty="0" smtClean="0"/>
          </a:p>
        </p:txBody>
      </p:sp>
      <p:sp>
        <p:nvSpPr>
          <p:cNvPr id="4" name="Slide Number Placeholder 3"/>
          <p:cNvSpPr>
            <a:spLocks noGrp="1"/>
          </p:cNvSpPr>
          <p:nvPr>
            <p:ph type="sldNum" sz="quarter" idx="10"/>
          </p:nvPr>
        </p:nvSpPr>
        <p:spPr/>
        <p:txBody>
          <a:bodyPr/>
          <a:lstStyle/>
          <a:p>
            <a:fld id="{560AC2AF-7BC9-4351-8FE4-97042E21B5A2}" type="slidenum">
              <a:rPr lang="en-US" smtClean="0"/>
              <a:t>3</a:t>
            </a:fld>
            <a:endParaRPr lang="en-US"/>
          </a:p>
        </p:txBody>
      </p:sp>
    </p:spTree>
    <p:extLst>
      <p:ext uri="{BB962C8B-B14F-4D97-AF65-F5344CB8AC3E}">
        <p14:creationId xmlns:p14="http://schemas.microsoft.com/office/powerpoint/2010/main" val="368658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slides are designed as points of conversation</a:t>
            </a:r>
            <a:r>
              <a:rPr lang="en-US" baseline="0" dirty="0" smtClean="0"/>
              <a:t> rather than be information heavy.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possible environmental affects of tourism has been well </a:t>
            </a:r>
            <a:r>
              <a:rPr lang="en-US" baseline="0" dirty="0" smtClean="0"/>
              <a:t>hypothesized there </a:t>
            </a:r>
            <a:r>
              <a:rPr lang="en-US" baseline="0" dirty="0" smtClean="0"/>
              <a:t>is still little long term research on its effects </a:t>
            </a:r>
            <a:r>
              <a:rPr lang="en-US" baseline="0" dirty="0" smtClean="0"/>
              <a:t>tourism might have for the Antarctic wildlife.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the effects from the previous slides these are some possible effects to whales: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Change in food source: With an increase of ships you have the possibility of more damage to marine environments leading to more damage to the ecosystem. This may lead to whale starvation. Alternatively with the break up of ice whales may have more accessibility allowing them to catch more pray.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Illness: Spill of waste, pollution and oil from disasters could cause the whales to get ill even leading to death.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Forced change in movement patterns: Changes to the water</a:t>
            </a:r>
            <a:r>
              <a:rPr lang="en-US" sz="1200" baseline="0" dirty="0" smtClean="0"/>
              <a:t> ways could cause the whales to use new movement patterns changing their behaviors</a:t>
            </a:r>
            <a:r>
              <a:rPr lang="en-US" sz="1200" baseline="0" dirty="0" smtClean="0"/>
              <a:t>. The increase in large vessels activities might also deter whales from visiting areas.  </a:t>
            </a:r>
            <a:r>
              <a:rPr lang="en-US" baseline="0"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Physical disturbance: from interaction with the animals.</a:t>
            </a: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Death: well extreme this could be a result of a continued increase of the other effects. With more vessels you have a higher chance of whales being struck by vessels leading to injuries of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http://www.nationalgeographicexpeditions.com/assets/images/3029/itinerary-header.jpg</a:t>
            </a:r>
          </a:p>
          <a:p>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4</a:t>
            </a:fld>
            <a:endParaRPr lang="en-US"/>
          </a:p>
        </p:txBody>
      </p:sp>
    </p:spTree>
    <p:extLst>
      <p:ext uri="{BB962C8B-B14F-4D97-AF65-F5344CB8AC3E}">
        <p14:creationId xmlns:p14="http://schemas.microsoft.com/office/powerpoint/2010/main" val="370851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Change in food source: With an increase of ships you have the possibility of more damage to marine environments leading to more damage to the ecosystem. Noise and disturbance around popular tourist destinations (as most ships go to penguin colonies), could cause migration of penguins food sources, causing starvation or </a:t>
            </a:r>
            <a:r>
              <a:rPr lang="en-US" baseline="0" dirty="0" smtClean="0"/>
              <a:t>forced penguin </a:t>
            </a:r>
            <a:r>
              <a:rPr lang="en-US" baseline="0" dirty="0" smtClean="0"/>
              <a:t>migration.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Illness: Spill of waste, pollution and oil from disasters could cause the penguins to get ill even leading to death, or waste left by tourists.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Forced change in movement patterns: Changes to the penguin</a:t>
            </a:r>
            <a:r>
              <a:rPr lang="en-US" sz="1200" baseline="0" dirty="0" smtClean="0"/>
              <a:t> tracks, from ground disturbance. </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Physical disturbance: from interaction with the animals,</a:t>
            </a:r>
            <a:r>
              <a:rPr lang="en-US" sz="1200" baseline="0" dirty="0" smtClean="0"/>
              <a:t> creating fear or change of routines. This could (and some say has) caused decrease in breeding.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More information at:	</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http</a:t>
            </a:r>
            <a:r>
              <a:rPr lang="en-US" sz="1200" baseline="0" dirty="0" smtClean="0"/>
              <a:t>://quest.arc.nasa.gov/antarctica/background/NSF/penguins.html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http</a:t>
            </a:r>
            <a:r>
              <a:rPr lang="en-US" sz="1200" baseline="0" dirty="0" smtClean="0"/>
              <a:t>://www.sciencedirect.com/science/article/pii/S0006320703004543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http</a:t>
            </a:r>
            <a:r>
              <a:rPr lang="en-US" sz="1200" baseline="0" dirty="0" smtClean="0"/>
              <a:t>://archive.news.softpedia.com/news/Penguins-Are-Threatened-By-Human-Activity-40529.shtml</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Death: well extreme this could be a result of a continued increase of the other effects.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Photo from: photoseek.photoshelter.com</a:t>
            </a:r>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5</a:t>
            </a:fld>
            <a:endParaRPr lang="en-US"/>
          </a:p>
        </p:txBody>
      </p:sp>
    </p:spTree>
    <p:extLst>
      <p:ext uri="{BB962C8B-B14F-4D97-AF65-F5344CB8AC3E}">
        <p14:creationId xmlns:p14="http://schemas.microsoft.com/office/powerpoint/2010/main" val="370851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Seals could</a:t>
            </a:r>
            <a:r>
              <a:rPr lang="en-US" sz="1200" b="0" i="0" u="none" strike="noStrike" kern="1200" baseline="0" dirty="0" smtClean="0">
                <a:solidFill>
                  <a:schemeClr val="tx1"/>
                </a:solidFill>
                <a:effectLst/>
                <a:latin typeface="+mn-lt"/>
                <a:ea typeface="+mn-ea"/>
                <a:cs typeface="+mn-cs"/>
              </a:rPr>
              <a:t> suffer similar affects as penguins. </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Picture</a:t>
            </a:r>
            <a:r>
              <a:rPr lang="en-US" sz="1200" b="0" i="0" u="none" strike="noStrike" kern="1200" baseline="0" dirty="0" smtClean="0">
                <a:solidFill>
                  <a:schemeClr val="tx1"/>
                </a:solidFill>
                <a:effectLst/>
                <a:latin typeface="+mn-lt"/>
                <a:ea typeface="+mn-ea"/>
                <a:cs typeface="+mn-cs"/>
              </a:rPr>
              <a:t> from: </a:t>
            </a:r>
            <a:r>
              <a:rPr lang="en-US" sz="1200" b="0" i="0" u="none" strike="noStrike" kern="1200" dirty="0" smtClean="0">
                <a:solidFill>
                  <a:schemeClr val="tx1"/>
                </a:solidFill>
                <a:effectLst/>
                <a:latin typeface="+mn-lt"/>
                <a:ea typeface="+mn-ea"/>
                <a:cs typeface="+mn-cs"/>
                <a:hlinkClick r:id="rId3"/>
              </a:rPr>
              <a:t>www.brandoncole.com</a:t>
            </a:r>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6</a:t>
            </a:fld>
            <a:endParaRPr lang="en-US"/>
          </a:p>
        </p:txBody>
      </p:sp>
    </p:spTree>
    <p:extLst>
      <p:ext uri="{BB962C8B-B14F-4D97-AF65-F5344CB8AC3E}">
        <p14:creationId xmlns:p14="http://schemas.microsoft.com/office/powerpoint/2010/main" val="370851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Change in food source: These birds often scavenge</a:t>
            </a:r>
            <a:r>
              <a:rPr lang="en-US" sz="1200" baseline="0" dirty="0" smtClean="0"/>
              <a:t> their food. With more tourists there is a greater possibility in these birds scavenging from unsuspecting tourists.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Discharge </a:t>
            </a:r>
            <a:r>
              <a:rPr lang="en-AU" sz="1200" kern="1200" dirty="0" smtClean="0">
                <a:solidFill>
                  <a:schemeClr val="tx1"/>
                </a:solidFill>
                <a:effectLst/>
                <a:latin typeface="+mn-lt"/>
                <a:ea typeface="+mn-ea"/>
                <a:cs typeface="+mn-cs"/>
              </a:rPr>
              <a:t>/ escape of light from windows and other sources during dark hours can result in injury or death of seabirds striking vessels.  </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Pictures taken from classmate: James</a:t>
            </a:r>
            <a:r>
              <a:rPr lang="en-US" sz="1200" b="0" i="0" u="none" strike="noStrike" kern="1200" baseline="0" dirty="0" smtClean="0">
                <a:solidFill>
                  <a:schemeClr val="tx1"/>
                </a:solidFill>
                <a:effectLst/>
                <a:latin typeface="+mn-lt"/>
                <a:ea typeface="+mn-ea"/>
                <a:cs typeface="+mn-cs"/>
              </a:rPr>
              <a:t> Stone </a:t>
            </a:r>
            <a:endParaRPr lang="en-US" dirty="0"/>
          </a:p>
        </p:txBody>
      </p:sp>
      <p:sp>
        <p:nvSpPr>
          <p:cNvPr id="4" name="Slide Number Placeholder 3"/>
          <p:cNvSpPr>
            <a:spLocks noGrp="1"/>
          </p:cNvSpPr>
          <p:nvPr>
            <p:ph type="sldNum" sz="quarter" idx="10"/>
          </p:nvPr>
        </p:nvSpPr>
        <p:spPr/>
        <p:txBody>
          <a:bodyPr/>
          <a:lstStyle/>
          <a:p>
            <a:fld id="{560AC2AF-7BC9-4351-8FE4-97042E21B5A2}" type="slidenum">
              <a:rPr lang="en-US" smtClean="0"/>
              <a:t>7</a:t>
            </a:fld>
            <a:endParaRPr lang="en-US"/>
          </a:p>
        </p:txBody>
      </p:sp>
    </p:spTree>
    <p:extLst>
      <p:ext uri="{BB962C8B-B14F-4D97-AF65-F5344CB8AC3E}">
        <p14:creationId xmlns:p14="http://schemas.microsoft.com/office/powerpoint/2010/main" val="370851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68D541-F2F4-4424-9BE3-0B10C9ABED79}"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40684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8D541-F2F4-4424-9BE3-0B10C9ABED79}"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400680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8D541-F2F4-4424-9BE3-0B10C9ABED79}"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407820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8D541-F2F4-4424-9BE3-0B10C9ABED79}"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337391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8D541-F2F4-4424-9BE3-0B10C9ABED79}" type="datetimeFigureOut">
              <a:rPr lang="en-US" smtClean="0"/>
              <a:t>20-Feb-15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42323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68D541-F2F4-4424-9BE3-0B10C9ABED79}"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364844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8D541-F2F4-4424-9BE3-0B10C9ABED79}" type="datetimeFigureOut">
              <a:rPr lang="en-US" smtClean="0"/>
              <a:t>20-Feb-15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63286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68D541-F2F4-4424-9BE3-0B10C9ABED79}" type="datetimeFigureOut">
              <a:rPr lang="en-US" smtClean="0"/>
              <a:t>20-Feb-15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419247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8D541-F2F4-4424-9BE3-0B10C9ABED79}" type="datetimeFigureOut">
              <a:rPr lang="en-US" smtClean="0"/>
              <a:t>20-Feb-15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320649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8D541-F2F4-4424-9BE3-0B10C9ABED79}"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334923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8D541-F2F4-4424-9BE3-0B10C9ABED79}" type="datetimeFigureOut">
              <a:rPr lang="en-US" smtClean="0"/>
              <a:t>20-Feb-15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9B80-F982-4392-9A3A-9D0F7409DDD4}" type="slidenum">
              <a:rPr lang="en-US" smtClean="0"/>
              <a:t>‹#›</a:t>
            </a:fld>
            <a:endParaRPr lang="en-US"/>
          </a:p>
        </p:txBody>
      </p:sp>
    </p:spTree>
    <p:extLst>
      <p:ext uri="{BB962C8B-B14F-4D97-AF65-F5344CB8AC3E}">
        <p14:creationId xmlns:p14="http://schemas.microsoft.com/office/powerpoint/2010/main" val="157474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8D541-F2F4-4424-9BE3-0B10C9ABED79}" type="datetimeFigureOut">
              <a:rPr lang="en-US" smtClean="0"/>
              <a:t>20-Feb-15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9B80-F982-4392-9A3A-9D0F7409DDD4}" type="slidenum">
              <a:rPr lang="en-US" smtClean="0"/>
              <a:t>‹#›</a:t>
            </a:fld>
            <a:endParaRPr lang="en-US"/>
          </a:p>
        </p:txBody>
      </p:sp>
    </p:spTree>
    <p:extLst>
      <p:ext uri="{BB962C8B-B14F-4D97-AF65-F5344CB8AC3E}">
        <p14:creationId xmlns:p14="http://schemas.microsoft.com/office/powerpoint/2010/main" val="28964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896" y="1447800"/>
            <a:ext cx="7772400" cy="1470025"/>
          </a:xfrm>
        </p:spPr>
        <p:txBody>
          <a:bodyPr>
            <a:noAutofit/>
          </a:bodyPr>
          <a:lstStyle/>
          <a:p>
            <a:r>
              <a:rPr lang="en-US" sz="7200" dirty="0" smtClean="0"/>
              <a:t>Tourism’s effects on Antarctic Animals</a:t>
            </a:r>
            <a:endParaRPr lang="en-US" sz="7200" dirty="0"/>
          </a:p>
        </p:txBody>
      </p:sp>
      <p:sp>
        <p:nvSpPr>
          <p:cNvPr id="3" name="Rectangle 2"/>
          <p:cNvSpPr/>
          <p:nvPr/>
        </p:nvSpPr>
        <p:spPr>
          <a:xfrm>
            <a:off x="2258096" y="4495800"/>
            <a:ext cx="4572000" cy="1384995"/>
          </a:xfrm>
          <a:prstGeom prst="rect">
            <a:avLst/>
          </a:prstGeom>
        </p:spPr>
        <p:txBody>
          <a:bodyPr>
            <a:spAutoFit/>
          </a:bodyPr>
          <a:lstStyle/>
          <a:p>
            <a:pPr algn="ctr"/>
            <a:r>
              <a:rPr lang="en-NZ" sz="2800" dirty="0" smtClean="0"/>
              <a:t>How </a:t>
            </a:r>
            <a:r>
              <a:rPr lang="en-NZ" sz="2800" dirty="0"/>
              <a:t>they respond to human induced environmental changes from </a:t>
            </a:r>
            <a:r>
              <a:rPr lang="en-NZ" sz="2800" dirty="0" smtClean="0"/>
              <a:t>tourism.</a:t>
            </a:r>
            <a:endParaRPr lang="en-US" sz="2800" dirty="0"/>
          </a:p>
        </p:txBody>
      </p:sp>
    </p:spTree>
    <p:extLst>
      <p:ext uri="{BB962C8B-B14F-4D97-AF65-F5344CB8AC3E}">
        <p14:creationId xmlns:p14="http://schemas.microsoft.com/office/powerpoint/2010/main" val="365561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numbers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18" t="20277" r="15913" b="8102"/>
          <a:stretch/>
        </p:blipFill>
        <p:spPr bwMode="auto">
          <a:xfrm>
            <a:off x="152400" y="1438835"/>
            <a:ext cx="868806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29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4" descr="http://en.mercopress.com/data/cache/noticias/18613/0x0/0002115770a320f1f136088165e5c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72" y="1524000"/>
            <a:ext cx="6667500" cy="4352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Possible tourism effects on </a:t>
            </a:r>
            <a:r>
              <a:rPr lang="en-US" b="1" dirty="0" smtClean="0"/>
              <a:t>Antarctica</a:t>
            </a:r>
            <a:endParaRPr lang="en-US" b="1" dirty="0"/>
          </a:p>
        </p:txBody>
      </p:sp>
      <p:sp>
        <p:nvSpPr>
          <p:cNvPr id="4" name="Rectangle 3"/>
          <p:cNvSpPr/>
          <p:nvPr/>
        </p:nvSpPr>
        <p:spPr>
          <a:xfrm>
            <a:off x="123264" y="5460395"/>
            <a:ext cx="2010336" cy="1015663"/>
          </a:xfrm>
          <a:prstGeom prst="rect">
            <a:avLst/>
          </a:prstGeom>
          <a:solidFill>
            <a:schemeClr val="bg1"/>
          </a:solidFill>
        </p:spPr>
        <p:txBody>
          <a:bodyPr wrap="square">
            <a:spAutoFit/>
          </a:bodyPr>
          <a:lstStyle/>
          <a:p>
            <a:r>
              <a:rPr lang="en-AU" sz="2000" dirty="0"/>
              <a:t>Pollution of </a:t>
            </a:r>
            <a:r>
              <a:rPr lang="en-AU" sz="2000" dirty="0" smtClean="0"/>
              <a:t>marine and land environments.  </a:t>
            </a:r>
            <a:endParaRPr lang="en-US" sz="2000" dirty="0"/>
          </a:p>
        </p:txBody>
      </p:sp>
      <p:sp>
        <p:nvSpPr>
          <p:cNvPr id="5" name="Rectangle 4"/>
          <p:cNvSpPr/>
          <p:nvPr/>
        </p:nvSpPr>
        <p:spPr>
          <a:xfrm>
            <a:off x="3737831" y="2777133"/>
            <a:ext cx="208101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2286000" y="5486400"/>
            <a:ext cx="2201906" cy="1323439"/>
          </a:xfrm>
          <a:prstGeom prst="rect">
            <a:avLst/>
          </a:prstGeom>
          <a:solidFill>
            <a:schemeClr val="bg1"/>
          </a:solidFill>
        </p:spPr>
        <p:txBody>
          <a:bodyPr wrap="square">
            <a:spAutoFit/>
          </a:bodyPr>
          <a:lstStyle/>
          <a:p>
            <a:r>
              <a:rPr lang="en-AU" sz="2000" dirty="0"/>
              <a:t>Disturbance and damage of benthic marine </a:t>
            </a:r>
            <a:r>
              <a:rPr lang="en-AU" sz="2000" dirty="0" smtClean="0"/>
              <a:t>species </a:t>
            </a:r>
            <a:r>
              <a:rPr lang="en-AU" sz="2000" dirty="0"/>
              <a:t>and </a:t>
            </a:r>
            <a:r>
              <a:rPr lang="en-AU" sz="2000" dirty="0" smtClean="0"/>
              <a:t>habitats.</a:t>
            </a:r>
            <a:endParaRPr lang="en-US" sz="2000" dirty="0"/>
          </a:p>
        </p:txBody>
      </p:sp>
      <p:sp>
        <p:nvSpPr>
          <p:cNvPr id="7" name="Rectangle 6"/>
          <p:cNvSpPr/>
          <p:nvPr/>
        </p:nvSpPr>
        <p:spPr>
          <a:xfrm>
            <a:off x="4953000" y="5547954"/>
            <a:ext cx="1905000" cy="1200329"/>
          </a:xfrm>
          <a:prstGeom prst="rect">
            <a:avLst/>
          </a:prstGeom>
          <a:solidFill>
            <a:schemeClr val="bg1"/>
          </a:solidFill>
        </p:spPr>
        <p:txBody>
          <a:bodyPr wrap="square">
            <a:spAutoFit/>
          </a:bodyPr>
          <a:lstStyle/>
          <a:p>
            <a:r>
              <a:rPr lang="en-GB" dirty="0"/>
              <a:t>Disturbance to the water </a:t>
            </a:r>
            <a:r>
              <a:rPr lang="en-GB" dirty="0" smtClean="0"/>
              <a:t>column and </a:t>
            </a:r>
            <a:r>
              <a:rPr lang="en-GB" dirty="0"/>
              <a:t>breaking of sea ice </a:t>
            </a:r>
            <a:endParaRPr lang="en-US" dirty="0"/>
          </a:p>
        </p:txBody>
      </p:sp>
      <p:sp>
        <p:nvSpPr>
          <p:cNvPr id="8" name="Rectangle 7"/>
          <p:cNvSpPr/>
          <p:nvPr/>
        </p:nvSpPr>
        <p:spPr>
          <a:xfrm>
            <a:off x="7474423" y="5478324"/>
            <a:ext cx="1480265" cy="923330"/>
          </a:xfrm>
          <a:prstGeom prst="rect">
            <a:avLst/>
          </a:prstGeom>
          <a:solidFill>
            <a:schemeClr val="bg1"/>
          </a:solidFill>
        </p:spPr>
        <p:txBody>
          <a:bodyPr wrap="square">
            <a:spAutoFit/>
          </a:bodyPr>
          <a:lstStyle/>
          <a:p>
            <a:r>
              <a:rPr lang="en-AU" dirty="0"/>
              <a:t>Altered ecosystem performance</a:t>
            </a:r>
            <a:endParaRPr lang="en-US" dirty="0"/>
          </a:p>
        </p:txBody>
      </p:sp>
      <p:cxnSp>
        <p:nvCxnSpPr>
          <p:cNvPr id="21" name="Straight Arrow Connector 20"/>
          <p:cNvCxnSpPr>
            <a:stCxn id="4" idx="0"/>
          </p:cNvCxnSpPr>
          <p:nvPr/>
        </p:nvCxnSpPr>
        <p:spPr>
          <a:xfrm flipH="1" flipV="1">
            <a:off x="1042372" y="3555327"/>
            <a:ext cx="86060" cy="1905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35458" y="2816661"/>
            <a:ext cx="18296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23264" y="3750818"/>
            <a:ext cx="1629336" cy="1200329"/>
          </a:xfrm>
          <a:prstGeom prst="rect">
            <a:avLst/>
          </a:prstGeom>
          <a:solidFill>
            <a:schemeClr val="bg1"/>
          </a:solidFill>
        </p:spPr>
        <p:txBody>
          <a:bodyPr wrap="square">
            <a:spAutoFit/>
          </a:bodyPr>
          <a:lstStyle/>
          <a:p>
            <a:r>
              <a:rPr lang="en-AU" dirty="0" smtClean="0"/>
              <a:t>From vessel’s engines, </a:t>
            </a:r>
            <a:r>
              <a:rPr lang="en-AU" dirty="0"/>
              <a:t>generators and </a:t>
            </a:r>
            <a:r>
              <a:rPr lang="en-AU" dirty="0" smtClean="0"/>
              <a:t>incinerators. </a:t>
            </a:r>
            <a:endParaRPr lang="en-US" dirty="0"/>
          </a:p>
        </p:txBody>
      </p:sp>
      <p:sp>
        <p:nvSpPr>
          <p:cNvPr id="11" name="Rectangle 10"/>
          <p:cNvSpPr/>
          <p:nvPr/>
        </p:nvSpPr>
        <p:spPr>
          <a:xfrm>
            <a:off x="7439232" y="1524000"/>
            <a:ext cx="1515455" cy="1754326"/>
          </a:xfrm>
          <a:prstGeom prst="rect">
            <a:avLst/>
          </a:prstGeom>
          <a:solidFill>
            <a:schemeClr val="bg1"/>
          </a:solidFill>
        </p:spPr>
        <p:txBody>
          <a:bodyPr wrap="square">
            <a:spAutoFit/>
          </a:bodyPr>
          <a:lstStyle/>
          <a:p>
            <a:r>
              <a:rPr lang="en-AU" dirty="0" smtClean="0"/>
              <a:t>From </a:t>
            </a:r>
            <a:r>
              <a:rPr lang="en-AU" dirty="0"/>
              <a:t>deploying and retrieving anchors and anchor chains.</a:t>
            </a:r>
            <a:endParaRPr lang="en-US" dirty="0"/>
          </a:p>
        </p:txBody>
      </p:sp>
      <p:sp>
        <p:nvSpPr>
          <p:cNvPr id="12" name="Rectangle 11"/>
          <p:cNvSpPr/>
          <p:nvPr/>
        </p:nvSpPr>
        <p:spPr>
          <a:xfrm>
            <a:off x="2133600" y="3749013"/>
            <a:ext cx="1775465" cy="1477328"/>
          </a:xfrm>
          <a:prstGeom prst="rect">
            <a:avLst/>
          </a:prstGeom>
          <a:solidFill>
            <a:schemeClr val="bg1"/>
          </a:solidFill>
        </p:spPr>
        <p:txBody>
          <a:bodyPr wrap="square">
            <a:spAutoFit/>
          </a:bodyPr>
          <a:lstStyle/>
          <a:p>
            <a:r>
              <a:rPr lang="en-AU" dirty="0" smtClean="0"/>
              <a:t>Sound  and light from </a:t>
            </a:r>
            <a:r>
              <a:rPr lang="en-AU" dirty="0"/>
              <a:t>the operation of </a:t>
            </a:r>
            <a:r>
              <a:rPr lang="en-AU" dirty="0" smtClean="0"/>
              <a:t>vessels and </a:t>
            </a:r>
            <a:r>
              <a:rPr lang="en-AU" dirty="0"/>
              <a:t>small </a:t>
            </a:r>
            <a:r>
              <a:rPr lang="en-AU" dirty="0" smtClean="0"/>
              <a:t>boats.</a:t>
            </a:r>
            <a:endParaRPr lang="en-US" dirty="0"/>
          </a:p>
        </p:txBody>
      </p:sp>
      <p:sp>
        <p:nvSpPr>
          <p:cNvPr id="13" name="Rectangle 12"/>
          <p:cNvSpPr/>
          <p:nvPr/>
        </p:nvSpPr>
        <p:spPr>
          <a:xfrm>
            <a:off x="112511" y="1524000"/>
            <a:ext cx="1844035" cy="2031325"/>
          </a:xfrm>
          <a:prstGeom prst="rect">
            <a:avLst/>
          </a:prstGeom>
          <a:solidFill>
            <a:schemeClr val="bg1"/>
          </a:solidFill>
        </p:spPr>
        <p:txBody>
          <a:bodyPr wrap="square">
            <a:spAutoFit/>
          </a:bodyPr>
          <a:lstStyle/>
          <a:p>
            <a:r>
              <a:rPr lang="en-AU" dirty="0"/>
              <a:t>Release or loss of any garbage, sewage, </a:t>
            </a:r>
            <a:r>
              <a:rPr lang="en-AU" dirty="0" smtClean="0"/>
              <a:t>oils, chemicals</a:t>
            </a:r>
            <a:r>
              <a:rPr lang="en-AU" dirty="0"/>
              <a:t>, noxious </a:t>
            </a:r>
            <a:r>
              <a:rPr lang="en-AU" dirty="0" smtClean="0"/>
              <a:t>substances and pollutants. </a:t>
            </a:r>
            <a:endParaRPr lang="en-US" dirty="0"/>
          </a:p>
        </p:txBody>
      </p:sp>
      <p:sp>
        <p:nvSpPr>
          <p:cNvPr id="14" name="Rectangle 13"/>
          <p:cNvSpPr/>
          <p:nvPr/>
        </p:nvSpPr>
        <p:spPr>
          <a:xfrm>
            <a:off x="7467600" y="3750817"/>
            <a:ext cx="1447800" cy="923330"/>
          </a:xfrm>
          <a:prstGeom prst="rect">
            <a:avLst/>
          </a:prstGeom>
          <a:solidFill>
            <a:schemeClr val="bg1"/>
          </a:solidFill>
        </p:spPr>
        <p:txBody>
          <a:bodyPr wrap="square">
            <a:spAutoFit/>
          </a:bodyPr>
          <a:lstStyle/>
          <a:p>
            <a:r>
              <a:rPr lang="en-GB" dirty="0" smtClean="0"/>
              <a:t>By </a:t>
            </a:r>
            <a:r>
              <a:rPr lang="en-GB" dirty="0"/>
              <a:t>vessel movement or </a:t>
            </a:r>
            <a:r>
              <a:rPr lang="en-GB" dirty="0" smtClean="0"/>
              <a:t>propulsion.</a:t>
            </a:r>
            <a:endParaRPr lang="en-US" dirty="0"/>
          </a:p>
        </p:txBody>
      </p:sp>
      <p:cxnSp>
        <p:nvCxnSpPr>
          <p:cNvPr id="1024" name="Straight Arrow Connector 1023"/>
          <p:cNvCxnSpPr>
            <a:stCxn id="6" idx="0"/>
            <a:endCxn id="11" idx="2"/>
          </p:cNvCxnSpPr>
          <p:nvPr/>
        </p:nvCxnSpPr>
        <p:spPr>
          <a:xfrm flipV="1">
            <a:off x="3386953" y="3278326"/>
            <a:ext cx="4810007" cy="22080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31909" y="4212482"/>
            <a:ext cx="1428467" cy="646331"/>
          </a:xfrm>
          <a:prstGeom prst="rect">
            <a:avLst/>
          </a:prstGeom>
          <a:solidFill>
            <a:schemeClr val="bg1"/>
          </a:solidFill>
        </p:spPr>
        <p:txBody>
          <a:bodyPr wrap="square">
            <a:spAutoFit/>
          </a:bodyPr>
          <a:lstStyle/>
          <a:p>
            <a:r>
              <a:rPr lang="en-AU" dirty="0"/>
              <a:t>Alien species </a:t>
            </a:r>
            <a:r>
              <a:rPr lang="en-AU" dirty="0" smtClean="0"/>
              <a:t>introduced.</a:t>
            </a:r>
            <a:endParaRPr lang="en-US" dirty="0"/>
          </a:p>
        </p:txBody>
      </p:sp>
      <p:cxnSp>
        <p:nvCxnSpPr>
          <p:cNvPr id="17" name="Straight Arrow Connector 16"/>
          <p:cNvCxnSpPr/>
          <p:nvPr/>
        </p:nvCxnSpPr>
        <p:spPr>
          <a:xfrm flipH="1" flipV="1">
            <a:off x="876300" y="4969076"/>
            <a:ext cx="61632" cy="509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0"/>
            <a:endCxn id="12" idx="2"/>
          </p:cNvCxnSpPr>
          <p:nvPr/>
        </p:nvCxnSpPr>
        <p:spPr>
          <a:xfrm flipH="1" flipV="1">
            <a:off x="3021333" y="5226341"/>
            <a:ext cx="365620" cy="260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0"/>
            <a:endCxn id="15" idx="2"/>
          </p:cNvCxnSpPr>
          <p:nvPr/>
        </p:nvCxnSpPr>
        <p:spPr>
          <a:xfrm flipH="1" flipV="1">
            <a:off x="6246143" y="4858813"/>
            <a:ext cx="1968413" cy="6195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0"/>
            <a:endCxn id="14" idx="2"/>
          </p:cNvCxnSpPr>
          <p:nvPr/>
        </p:nvCxnSpPr>
        <p:spPr>
          <a:xfrm flipV="1">
            <a:off x="5905500" y="4674147"/>
            <a:ext cx="2286000" cy="8738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a:stCxn id="6" idx="0"/>
          </p:cNvCxnSpPr>
          <p:nvPr/>
        </p:nvCxnSpPr>
        <p:spPr>
          <a:xfrm flipV="1">
            <a:off x="3386953" y="4674147"/>
            <a:ext cx="4233047" cy="812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3" name="Rectangle 1032"/>
          <p:cNvSpPr/>
          <p:nvPr/>
        </p:nvSpPr>
        <p:spPr>
          <a:xfrm>
            <a:off x="2133600" y="1200834"/>
            <a:ext cx="4572000" cy="646331"/>
          </a:xfrm>
          <a:prstGeom prst="rect">
            <a:avLst/>
          </a:prstGeom>
          <a:solidFill>
            <a:schemeClr val="bg1"/>
          </a:solidFill>
        </p:spPr>
        <p:txBody>
          <a:bodyPr>
            <a:spAutoFit/>
          </a:bodyPr>
          <a:lstStyle/>
          <a:p>
            <a:r>
              <a:rPr lang="en-GB" dirty="0"/>
              <a:t>Direct or indirect contact with land by foot traffic, vehicles, camp equipment, etc.</a:t>
            </a:r>
            <a:endParaRPr lang="en-US" dirty="0"/>
          </a:p>
        </p:txBody>
      </p:sp>
      <p:sp>
        <p:nvSpPr>
          <p:cNvPr id="1034" name="Rectangle 1033"/>
          <p:cNvSpPr/>
          <p:nvPr/>
        </p:nvSpPr>
        <p:spPr>
          <a:xfrm>
            <a:off x="2286000" y="2077997"/>
            <a:ext cx="2564260" cy="923330"/>
          </a:xfrm>
          <a:prstGeom prst="rect">
            <a:avLst/>
          </a:prstGeom>
          <a:solidFill>
            <a:schemeClr val="bg1"/>
          </a:solidFill>
        </p:spPr>
        <p:txBody>
          <a:bodyPr wrap="square">
            <a:spAutoFit/>
          </a:bodyPr>
          <a:lstStyle/>
          <a:p>
            <a:pPr lvl="0"/>
            <a:r>
              <a:rPr lang="en-GB" dirty="0"/>
              <a:t>Physical changes to the landscape (e.g. erosion, tracks)</a:t>
            </a:r>
            <a:endParaRPr lang="en-US" dirty="0"/>
          </a:p>
        </p:txBody>
      </p:sp>
      <p:sp>
        <p:nvSpPr>
          <p:cNvPr id="1035" name="Rectangle 1034"/>
          <p:cNvSpPr/>
          <p:nvPr/>
        </p:nvSpPr>
        <p:spPr>
          <a:xfrm>
            <a:off x="4953000" y="2077998"/>
            <a:ext cx="2216495" cy="923330"/>
          </a:xfrm>
          <a:prstGeom prst="rect">
            <a:avLst/>
          </a:prstGeom>
          <a:solidFill>
            <a:schemeClr val="bg1"/>
          </a:solidFill>
        </p:spPr>
        <p:txBody>
          <a:bodyPr wrap="square">
            <a:spAutoFit/>
          </a:bodyPr>
          <a:lstStyle/>
          <a:p>
            <a:r>
              <a:rPr lang="en-AU" dirty="0"/>
              <a:t>Direct or indirect contact with, or approach to, wildlife</a:t>
            </a:r>
            <a:endParaRPr lang="en-US" dirty="0"/>
          </a:p>
        </p:txBody>
      </p:sp>
      <p:sp>
        <p:nvSpPr>
          <p:cNvPr id="45" name="Rectangle 44"/>
          <p:cNvSpPr/>
          <p:nvPr/>
        </p:nvSpPr>
        <p:spPr>
          <a:xfrm>
            <a:off x="4002741" y="3700463"/>
            <a:ext cx="2581835" cy="369332"/>
          </a:xfrm>
          <a:prstGeom prst="rect">
            <a:avLst/>
          </a:prstGeom>
          <a:solidFill>
            <a:schemeClr val="bg1"/>
          </a:solidFill>
        </p:spPr>
        <p:txBody>
          <a:bodyPr wrap="square">
            <a:spAutoFit/>
          </a:bodyPr>
          <a:lstStyle/>
          <a:p>
            <a:r>
              <a:rPr lang="en-AU" dirty="0" smtClean="0"/>
              <a:t>Tourist infrastructures.  </a:t>
            </a:r>
            <a:endParaRPr lang="en-US" dirty="0"/>
          </a:p>
        </p:txBody>
      </p:sp>
    </p:spTree>
    <p:extLst>
      <p:ext uri="{BB962C8B-B14F-4D97-AF65-F5344CB8AC3E}">
        <p14:creationId xmlns:p14="http://schemas.microsoft.com/office/powerpoint/2010/main" val="27135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033" grpId="0" animBg="1"/>
      <p:bldP spid="1034" grpId="0" animBg="1"/>
      <p:bldP spid="1035"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Possible tourism effects on </a:t>
            </a:r>
            <a:r>
              <a:rPr lang="en-US" b="1" smtClean="0"/>
              <a:t>whales</a:t>
            </a:r>
            <a:endParaRPr lang="en-US" b="1" dirty="0"/>
          </a:p>
        </p:txBody>
      </p:sp>
      <p:pic>
        <p:nvPicPr>
          <p:cNvPr id="5" name="Picture 2" descr="http://www.nationalgeographicexpeditions.com/assets/images/3029/itinerary-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068" y="2112518"/>
            <a:ext cx="5400165" cy="32765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29247" y="2967335"/>
            <a:ext cx="20855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Effects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7714129" y="4300210"/>
            <a:ext cx="1061381" cy="523220"/>
          </a:xfrm>
          <a:prstGeom prst="rect">
            <a:avLst/>
          </a:prstGeom>
          <a:solidFill>
            <a:schemeClr val="bg1"/>
          </a:solidFill>
        </p:spPr>
        <p:txBody>
          <a:bodyPr wrap="none" rtlCol="0">
            <a:spAutoFit/>
          </a:bodyPr>
          <a:lstStyle/>
          <a:p>
            <a:r>
              <a:rPr lang="en-US" sz="2800" dirty="0"/>
              <a:t>Death</a:t>
            </a:r>
          </a:p>
        </p:txBody>
      </p:sp>
      <p:sp>
        <p:nvSpPr>
          <p:cNvPr id="10" name="TextBox 9"/>
          <p:cNvSpPr txBox="1"/>
          <p:nvPr/>
        </p:nvSpPr>
        <p:spPr>
          <a:xfrm>
            <a:off x="304800" y="5900410"/>
            <a:ext cx="3141245" cy="523220"/>
          </a:xfrm>
          <a:prstGeom prst="rect">
            <a:avLst/>
          </a:prstGeom>
          <a:solidFill>
            <a:schemeClr val="bg1"/>
          </a:solidFill>
        </p:spPr>
        <p:txBody>
          <a:bodyPr wrap="none" rtlCol="0">
            <a:spAutoFit/>
          </a:bodyPr>
          <a:lstStyle/>
          <a:p>
            <a:r>
              <a:rPr lang="en-US" sz="2800" dirty="0" smtClean="0"/>
              <a:t>Physical disturbance</a:t>
            </a:r>
            <a:endParaRPr lang="en-US" sz="2800" dirty="0"/>
          </a:p>
        </p:txBody>
      </p:sp>
      <p:sp>
        <p:nvSpPr>
          <p:cNvPr id="11" name="TextBox 10"/>
          <p:cNvSpPr txBox="1"/>
          <p:nvPr/>
        </p:nvSpPr>
        <p:spPr>
          <a:xfrm>
            <a:off x="304800" y="1905000"/>
            <a:ext cx="1981201" cy="954107"/>
          </a:xfrm>
          <a:prstGeom prst="rect">
            <a:avLst/>
          </a:prstGeom>
          <a:solidFill>
            <a:schemeClr val="bg1"/>
          </a:solidFill>
        </p:spPr>
        <p:txBody>
          <a:bodyPr wrap="square" rtlCol="0">
            <a:spAutoFit/>
          </a:bodyPr>
          <a:lstStyle/>
          <a:p>
            <a:r>
              <a:rPr lang="en-US" sz="2800" dirty="0" smtClean="0"/>
              <a:t>Change in food source</a:t>
            </a:r>
            <a:endParaRPr lang="en-US" sz="2800" dirty="0"/>
          </a:p>
        </p:txBody>
      </p:sp>
      <p:sp>
        <p:nvSpPr>
          <p:cNvPr id="12" name="TextBox 11"/>
          <p:cNvSpPr txBox="1"/>
          <p:nvPr/>
        </p:nvSpPr>
        <p:spPr>
          <a:xfrm>
            <a:off x="5614754" y="5611906"/>
            <a:ext cx="3259278" cy="954107"/>
          </a:xfrm>
          <a:prstGeom prst="rect">
            <a:avLst/>
          </a:prstGeom>
          <a:solidFill>
            <a:schemeClr val="bg1"/>
          </a:solidFill>
        </p:spPr>
        <p:txBody>
          <a:bodyPr wrap="square" rtlCol="0">
            <a:spAutoFit/>
          </a:bodyPr>
          <a:lstStyle/>
          <a:p>
            <a:r>
              <a:rPr lang="en-US" sz="2800" dirty="0" smtClean="0"/>
              <a:t>Forced change in movement patterns </a:t>
            </a:r>
            <a:endParaRPr lang="en-US" sz="2800" dirty="0"/>
          </a:p>
        </p:txBody>
      </p:sp>
      <p:sp>
        <p:nvSpPr>
          <p:cNvPr id="13" name="TextBox 12"/>
          <p:cNvSpPr txBox="1"/>
          <p:nvPr/>
        </p:nvSpPr>
        <p:spPr>
          <a:xfrm>
            <a:off x="609598" y="4038600"/>
            <a:ext cx="1087157" cy="523220"/>
          </a:xfrm>
          <a:prstGeom prst="rect">
            <a:avLst/>
          </a:prstGeom>
          <a:solidFill>
            <a:schemeClr val="bg1"/>
          </a:solidFill>
        </p:spPr>
        <p:txBody>
          <a:bodyPr wrap="none" rtlCol="0">
            <a:spAutoFit/>
          </a:bodyPr>
          <a:lstStyle/>
          <a:p>
            <a:r>
              <a:rPr lang="en-US" sz="2800" dirty="0" smtClean="0"/>
              <a:t>Illness</a:t>
            </a:r>
            <a:endParaRPr lang="en-US" sz="2800" dirty="0"/>
          </a:p>
        </p:txBody>
      </p:sp>
    </p:spTree>
    <p:extLst>
      <p:ext uri="{BB962C8B-B14F-4D97-AF65-F5344CB8AC3E}">
        <p14:creationId xmlns:p14="http://schemas.microsoft.com/office/powerpoint/2010/main" val="62806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cdn.c.photoshelter.com/img-get/I00007NMUUjqJGj8/s/750/750/05ANT-10713-penguin-cuddle-Aitcho-I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94" y="1501169"/>
            <a:ext cx="6074988" cy="477899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Possible tourism effects on </a:t>
            </a:r>
            <a:r>
              <a:rPr lang="en-US" b="1" dirty="0"/>
              <a:t>p</a:t>
            </a:r>
            <a:r>
              <a:rPr lang="en-US" b="1" dirty="0" smtClean="0"/>
              <a:t>enguins</a:t>
            </a:r>
            <a:endParaRPr lang="en-US" b="1" dirty="0"/>
          </a:p>
        </p:txBody>
      </p:sp>
      <p:sp>
        <p:nvSpPr>
          <p:cNvPr id="6" name="Rectangle 5"/>
          <p:cNvSpPr/>
          <p:nvPr/>
        </p:nvSpPr>
        <p:spPr>
          <a:xfrm>
            <a:off x="3529247" y="2967335"/>
            <a:ext cx="20855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Effects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457200" y="4295036"/>
            <a:ext cx="1061381" cy="523220"/>
          </a:xfrm>
          <a:prstGeom prst="rect">
            <a:avLst/>
          </a:prstGeom>
          <a:solidFill>
            <a:schemeClr val="bg1"/>
          </a:solidFill>
        </p:spPr>
        <p:txBody>
          <a:bodyPr wrap="none" rtlCol="0">
            <a:spAutoFit/>
          </a:bodyPr>
          <a:lstStyle/>
          <a:p>
            <a:r>
              <a:rPr lang="en-US" sz="2800" dirty="0"/>
              <a:t>Death</a:t>
            </a:r>
          </a:p>
        </p:txBody>
      </p:sp>
      <p:sp>
        <p:nvSpPr>
          <p:cNvPr id="10" name="TextBox 9"/>
          <p:cNvSpPr txBox="1"/>
          <p:nvPr/>
        </p:nvSpPr>
        <p:spPr>
          <a:xfrm>
            <a:off x="331530" y="1669975"/>
            <a:ext cx="3141245" cy="523220"/>
          </a:xfrm>
          <a:prstGeom prst="rect">
            <a:avLst/>
          </a:prstGeom>
          <a:solidFill>
            <a:schemeClr val="bg1"/>
          </a:solidFill>
        </p:spPr>
        <p:txBody>
          <a:bodyPr wrap="none" rtlCol="0">
            <a:spAutoFit/>
          </a:bodyPr>
          <a:lstStyle/>
          <a:p>
            <a:r>
              <a:rPr lang="en-US" sz="2800" dirty="0" smtClean="0"/>
              <a:t>Physical disturbance</a:t>
            </a:r>
            <a:endParaRPr lang="en-US" sz="2800" dirty="0"/>
          </a:p>
        </p:txBody>
      </p:sp>
      <p:sp>
        <p:nvSpPr>
          <p:cNvPr id="11" name="TextBox 10"/>
          <p:cNvSpPr txBox="1"/>
          <p:nvPr/>
        </p:nvSpPr>
        <p:spPr>
          <a:xfrm>
            <a:off x="6738375" y="1501169"/>
            <a:ext cx="1981201" cy="954107"/>
          </a:xfrm>
          <a:prstGeom prst="rect">
            <a:avLst/>
          </a:prstGeom>
          <a:solidFill>
            <a:schemeClr val="bg1"/>
          </a:solidFill>
        </p:spPr>
        <p:txBody>
          <a:bodyPr wrap="square" rtlCol="0">
            <a:spAutoFit/>
          </a:bodyPr>
          <a:lstStyle/>
          <a:p>
            <a:r>
              <a:rPr lang="en-US" sz="2800" dirty="0"/>
              <a:t>Change in food source</a:t>
            </a:r>
          </a:p>
        </p:txBody>
      </p:sp>
      <p:sp>
        <p:nvSpPr>
          <p:cNvPr id="12" name="TextBox 11"/>
          <p:cNvSpPr txBox="1"/>
          <p:nvPr/>
        </p:nvSpPr>
        <p:spPr>
          <a:xfrm>
            <a:off x="5605789" y="5611906"/>
            <a:ext cx="3259278" cy="954107"/>
          </a:xfrm>
          <a:prstGeom prst="rect">
            <a:avLst/>
          </a:prstGeom>
          <a:solidFill>
            <a:schemeClr val="bg1"/>
          </a:solidFill>
        </p:spPr>
        <p:txBody>
          <a:bodyPr wrap="square" rtlCol="0">
            <a:spAutoFit/>
          </a:bodyPr>
          <a:lstStyle/>
          <a:p>
            <a:r>
              <a:rPr lang="en-US" sz="2800" dirty="0" smtClean="0"/>
              <a:t>Forced change in movement patterns </a:t>
            </a:r>
            <a:endParaRPr lang="en-US" sz="2800" dirty="0"/>
          </a:p>
        </p:txBody>
      </p:sp>
      <p:sp>
        <p:nvSpPr>
          <p:cNvPr id="13" name="TextBox 12"/>
          <p:cNvSpPr txBox="1"/>
          <p:nvPr/>
        </p:nvSpPr>
        <p:spPr>
          <a:xfrm>
            <a:off x="7397282" y="4038600"/>
            <a:ext cx="1087157" cy="523220"/>
          </a:xfrm>
          <a:prstGeom prst="rect">
            <a:avLst/>
          </a:prstGeom>
          <a:solidFill>
            <a:schemeClr val="bg1"/>
          </a:solidFill>
        </p:spPr>
        <p:txBody>
          <a:bodyPr wrap="none" rtlCol="0">
            <a:spAutoFit/>
          </a:bodyPr>
          <a:lstStyle/>
          <a:p>
            <a:r>
              <a:rPr lang="en-US" sz="2800" dirty="0" smtClean="0"/>
              <a:t>Illness</a:t>
            </a:r>
            <a:endParaRPr lang="en-US" sz="2800" dirty="0"/>
          </a:p>
        </p:txBody>
      </p:sp>
      <p:sp>
        <p:nvSpPr>
          <p:cNvPr id="15" name="TextBox 14"/>
          <p:cNvSpPr txBox="1"/>
          <p:nvPr/>
        </p:nvSpPr>
        <p:spPr>
          <a:xfrm>
            <a:off x="275059" y="5396461"/>
            <a:ext cx="3254188" cy="1384995"/>
          </a:xfrm>
          <a:prstGeom prst="rect">
            <a:avLst/>
          </a:prstGeom>
          <a:solidFill>
            <a:schemeClr val="bg1"/>
          </a:solidFill>
        </p:spPr>
        <p:txBody>
          <a:bodyPr wrap="square" rtlCol="0">
            <a:spAutoFit/>
          </a:bodyPr>
          <a:lstStyle/>
          <a:p>
            <a:r>
              <a:rPr lang="en-US" sz="2800" dirty="0" smtClean="0"/>
              <a:t>Change of </a:t>
            </a:r>
            <a:r>
              <a:rPr lang="en-AU" sz="2800" dirty="0"/>
              <a:t>behaviour, physiology and breeding success.</a:t>
            </a:r>
            <a:endParaRPr lang="en-US" sz="2800" dirty="0"/>
          </a:p>
        </p:txBody>
      </p:sp>
    </p:spTree>
    <p:extLst>
      <p:ext uri="{BB962C8B-B14F-4D97-AF65-F5344CB8AC3E}">
        <p14:creationId xmlns:p14="http://schemas.microsoft.com/office/powerpoint/2010/main" val="23162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randoncole.com/profile%20photos/PINNIPEDS/harp%20seal/ll5548-harp_seal_tourist_brandon_c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86" y="1919255"/>
            <a:ext cx="5914228" cy="39428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Possible tourism effects on </a:t>
            </a:r>
            <a:r>
              <a:rPr lang="en-US" b="1" dirty="0" smtClean="0"/>
              <a:t>seals</a:t>
            </a:r>
            <a:endParaRPr lang="en-US" b="1" dirty="0"/>
          </a:p>
        </p:txBody>
      </p:sp>
      <p:sp>
        <p:nvSpPr>
          <p:cNvPr id="6" name="Rectangle 5"/>
          <p:cNvSpPr/>
          <p:nvPr/>
        </p:nvSpPr>
        <p:spPr>
          <a:xfrm>
            <a:off x="3529247" y="2967335"/>
            <a:ext cx="20855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Effects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457200" y="3515380"/>
            <a:ext cx="1061381" cy="523220"/>
          </a:xfrm>
          <a:prstGeom prst="rect">
            <a:avLst/>
          </a:prstGeom>
          <a:solidFill>
            <a:schemeClr val="bg1"/>
          </a:solidFill>
        </p:spPr>
        <p:txBody>
          <a:bodyPr wrap="none" rtlCol="0">
            <a:spAutoFit/>
          </a:bodyPr>
          <a:lstStyle/>
          <a:p>
            <a:r>
              <a:rPr lang="en-US" sz="2800" dirty="0"/>
              <a:t>Death</a:t>
            </a:r>
          </a:p>
        </p:txBody>
      </p:sp>
      <p:sp>
        <p:nvSpPr>
          <p:cNvPr id="10" name="TextBox 9"/>
          <p:cNvSpPr txBox="1"/>
          <p:nvPr/>
        </p:nvSpPr>
        <p:spPr>
          <a:xfrm>
            <a:off x="331530" y="1669975"/>
            <a:ext cx="3141245" cy="523220"/>
          </a:xfrm>
          <a:prstGeom prst="rect">
            <a:avLst/>
          </a:prstGeom>
          <a:solidFill>
            <a:schemeClr val="bg1"/>
          </a:solidFill>
        </p:spPr>
        <p:txBody>
          <a:bodyPr wrap="none" rtlCol="0">
            <a:spAutoFit/>
          </a:bodyPr>
          <a:lstStyle/>
          <a:p>
            <a:r>
              <a:rPr lang="en-US" sz="2800" dirty="0" smtClean="0"/>
              <a:t>Physical disturbance</a:t>
            </a:r>
            <a:endParaRPr lang="en-US" sz="2800" dirty="0"/>
          </a:p>
        </p:txBody>
      </p:sp>
      <p:sp>
        <p:nvSpPr>
          <p:cNvPr id="11" name="TextBox 10"/>
          <p:cNvSpPr txBox="1"/>
          <p:nvPr/>
        </p:nvSpPr>
        <p:spPr>
          <a:xfrm>
            <a:off x="6738375" y="1501169"/>
            <a:ext cx="1981201" cy="954107"/>
          </a:xfrm>
          <a:prstGeom prst="rect">
            <a:avLst/>
          </a:prstGeom>
          <a:solidFill>
            <a:schemeClr val="bg1"/>
          </a:solidFill>
        </p:spPr>
        <p:txBody>
          <a:bodyPr wrap="square" rtlCol="0">
            <a:spAutoFit/>
          </a:bodyPr>
          <a:lstStyle/>
          <a:p>
            <a:r>
              <a:rPr lang="en-US" sz="2800" dirty="0"/>
              <a:t>Change in food source</a:t>
            </a:r>
          </a:p>
        </p:txBody>
      </p:sp>
      <p:sp>
        <p:nvSpPr>
          <p:cNvPr id="12" name="TextBox 11"/>
          <p:cNvSpPr txBox="1"/>
          <p:nvPr/>
        </p:nvSpPr>
        <p:spPr>
          <a:xfrm>
            <a:off x="5605789" y="5611906"/>
            <a:ext cx="3259278" cy="954107"/>
          </a:xfrm>
          <a:prstGeom prst="rect">
            <a:avLst/>
          </a:prstGeom>
          <a:solidFill>
            <a:schemeClr val="bg1"/>
          </a:solidFill>
        </p:spPr>
        <p:txBody>
          <a:bodyPr wrap="square" rtlCol="0">
            <a:spAutoFit/>
          </a:bodyPr>
          <a:lstStyle/>
          <a:p>
            <a:r>
              <a:rPr lang="en-US" sz="2800" dirty="0" smtClean="0"/>
              <a:t>Forced change in movement patterns </a:t>
            </a:r>
            <a:endParaRPr lang="en-US" sz="2800" dirty="0"/>
          </a:p>
        </p:txBody>
      </p:sp>
      <p:sp>
        <p:nvSpPr>
          <p:cNvPr id="13" name="TextBox 12"/>
          <p:cNvSpPr txBox="1"/>
          <p:nvPr/>
        </p:nvSpPr>
        <p:spPr>
          <a:xfrm>
            <a:off x="7397282" y="4038600"/>
            <a:ext cx="1087157" cy="523220"/>
          </a:xfrm>
          <a:prstGeom prst="rect">
            <a:avLst/>
          </a:prstGeom>
          <a:solidFill>
            <a:schemeClr val="bg1"/>
          </a:solidFill>
        </p:spPr>
        <p:txBody>
          <a:bodyPr wrap="none" rtlCol="0">
            <a:spAutoFit/>
          </a:bodyPr>
          <a:lstStyle/>
          <a:p>
            <a:r>
              <a:rPr lang="en-US" sz="2800" dirty="0" smtClean="0"/>
              <a:t>Illness</a:t>
            </a:r>
            <a:endParaRPr lang="en-US" sz="2800" dirty="0"/>
          </a:p>
        </p:txBody>
      </p:sp>
      <p:sp>
        <p:nvSpPr>
          <p:cNvPr id="15" name="TextBox 14"/>
          <p:cNvSpPr txBox="1"/>
          <p:nvPr/>
        </p:nvSpPr>
        <p:spPr>
          <a:xfrm>
            <a:off x="275059" y="5396461"/>
            <a:ext cx="3254188" cy="1384995"/>
          </a:xfrm>
          <a:prstGeom prst="rect">
            <a:avLst/>
          </a:prstGeom>
          <a:solidFill>
            <a:schemeClr val="bg1"/>
          </a:solidFill>
        </p:spPr>
        <p:txBody>
          <a:bodyPr wrap="square" rtlCol="0">
            <a:spAutoFit/>
          </a:bodyPr>
          <a:lstStyle/>
          <a:p>
            <a:r>
              <a:rPr lang="en-US" sz="2800" dirty="0" smtClean="0"/>
              <a:t>Change of </a:t>
            </a:r>
            <a:r>
              <a:rPr lang="en-AU" sz="2800" dirty="0"/>
              <a:t>behaviour, physiology and breeding success.</a:t>
            </a:r>
            <a:endParaRPr lang="en-US" sz="2800" dirty="0"/>
          </a:p>
        </p:txBody>
      </p:sp>
    </p:spTree>
    <p:extLst>
      <p:ext uri="{BB962C8B-B14F-4D97-AF65-F5344CB8AC3E}">
        <p14:creationId xmlns:p14="http://schemas.microsoft.com/office/powerpoint/2010/main" val="9475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200" y="1931585"/>
            <a:ext cx="5793600" cy="3861457"/>
          </a:xfrm>
          <a:prstGeom prst="rect">
            <a:avLst/>
          </a:prstGeom>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Possible tourism effects on </a:t>
            </a:r>
            <a:r>
              <a:rPr lang="en-US" b="1" dirty="0" smtClean="0"/>
              <a:t>birds</a:t>
            </a:r>
            <a:endParaRPr lang="en-US" b="1" dirty="0"/>
          </a:p>
        </p:txBody>
      </p:sp>
      <p:sp>
        <p:nvSpPr>
          <p:cNvPr id="6" name="Rectangle 5"/>
          <p:cNvSpPr/>
          <p:nvPr/>
        </p:nvSpPr>
        <p:spPr>
          <a:xfrm>
            <a:off x="3529247" y="2967335"/>
            <a:ext cx="20855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Effects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TextBox 7"/>
          <p:cNvSpPr txBox="1"/>
          <p:nvPr/>
        </p:nvSpPr>
        <p:spPr>
          <a:xfrm>
            <a:off x="457200" y="3515380"/>
            <a:ext cx="1061381" cy="523220"/>
          </a:xfrm>
          <a:prstGeom prst="rect">
            <a:avLst/>
          </a:prstGeom>
          <a:solidFill>
            <a:schemeClr val="bg1"/>
          </a:solidFill>
        </p:spPr>
        <p:txBody>
          <a:bodyPr wrap="none" rtlCol="0">
            <a:spAutoFit/>
          </a:bodyPr>
          <a:lstStyle/>
          <a:p>
            <a:r>
              <a:rPr lang="en-US" sz="2800" dirty="0"/>
              <a:t>Death</a:t>
            </a:r>
          </a:p>
        </p:txBody>
      </p:sp>
      <p:sp>
        <p:nvSpPr>
          <p:cNvPr id="10" name="TextBox 9"/>
          <p:cNvSpPr txBox="1"/>
          <p:nvPr/>
        </p:nvSpPr>
        <p:spPr>
          <a:xfrm>
            <a:off x="331530" y="1669975"/>
            <a:ext cx="3141245" cy="523220"/>
          </a:xfrm>
          <a:prstGeom prst="rect">
            <a:avLst/>
          </a:prstGeom>
          <a:solidFill>
            <a:schemeClr val="bg1"/>
          </a:solidFill>
        </p:spPr>
        <p:txBody>
          <a:bodyPr wrap="none" rtlCol="0">
            <a:spAutoFit/>
          </a:bodyPr>
          <a:lstStyle/>
          <a:p>
            <a:r>
              <a:rPr lang="en-US" sz="2800" dirty="0" smtClean="0"/>
              <a:t>Physical disturbance</a:t>
            </a:r>
            <a:endParaRPr lang="en-US" sz="2800" dirty="0"/>
          </a:p>
        </p:txBody>
      </p:sp>
      <p:sp>
        <p:nvSpPr>
          <p:cNvPr id="11" name="TextBox 10"/>
          <p:cNvSpPr txBox="1"/>
          <p:nvPr/>
        </p:nvSpPr>
        <p:spPr>
          <a:xfrm>
            <a:off x="6738375" y="1501169"/>
            <a:ext cx="1981201" cy="954107"/>
          </a:xfrm>
          <a:prstGeom prst="rect">
            <a:avLst/>
          </a:prstGeom>
          <a:solidFill>
            <a:schemeClr val="bg1"/>
          </a:solidFill>
        </p:spPr>
        <p:txBody>
          <a:bodyPr wrap="square" rtlCol="0">
            <a:spAutoFit/>
          </a:bodyPr>
          <a:lstStyle/>
          <a:p>
            <a:r>
              <a:rPr lang="en-US" sz="2800" dirty="0"/>
              <a:t>Change in food source</a:t>
            </a:r>
          </a:p>
        </p:txBody>
      </p:sp>
      <p:sp>
        <p:nvSpPr>
          <p:cNvPr id="12" name="TextBox 11"/>
          <p:cNvSpPr txBox="1"/>
          <p:nvPr/>
        </p:nvSpPr>
        <p:spPr>
          <a:xfrm>
            <a:off x="5605789" y="5611906"/>
            <a:ext cx="3259278" cy="954107"/>
          </a:xfrm>
          <a:prstGeom prst="rect">
            <a:avLst/>
          </a:prstGeom>
          <a:solidFill>
            <a:schemeClr val="bg1"/>
          </a:solidFill>
        </p:spPr>
        <p:txBody>
          <a:bodyPr wrap="square" rtlCol="0">
            <a:spAutoFit/>
          </a:bodyPr>
          <a:lstStyle/>
          <a:p>
            <a:r>
              <a:rPr lang="en-US" sz="2800" dirty="0" smtClean="0"/>
              <a:t>Forced change in movement patterns </a:t>
            </a:r>
            <a:endParaRPr lang="en-US" sz="2800" dirty="0"/>
          </a:p>
        </p:txBody>
      </p:sp>
      <p:sp>
        <p:nvSpPr>
          <p:cNvPr id="13" name="TextBox 12"/>
          <p:cNvSpPr txBox="1"/>
          <p:nvPr/>
        </p:nvSpPr>
        <p:spPr>
          <a:xfrm>
            <a:off x="7397282" y="4038600"/>
            <a:ext cx="1087157" cy="523220"/>
          </a:xfrm>
          <a:prstGeom prst="rect">
            <a:avLst/>
          </a:prstGeom>
          <a:solidFill>
            <a:schemeClr val="bg1"/>
          </a:solidFill>
        </p:spPr>
        <p:txBody>
          <a:bodyPr wrap="none" rtlCol="0">
            <a:spAutoFit/>
          </a:bodyPr>
          <a:lstStyle/>
          <a:p>
            <a:r>
              <a:rPr lang="en-US" sz="2800" dirty="0" smtClean="0"/>
              <a:t>Illness</a:t>
            </a:r>
            <a:endParaRPr lang="en-US" sz="2800" dirty="0"/>
          </a:p>
        </p:txBody>
      </p:sp>
      <p:sp>
        <p:nvSpPr>
          <p:cNvPr id="15" name="TextBox 14"/>
          <p:cNvSpPr txBox="1"/>
          <p:nvPr/>
        </p:nvSpPr>
        <p:spPr>
          <a:xfrm>
            <a:off x="275059" y="5396461"/>
            <a:ext cx="3254188" cy="1384995"/>
          </a:xfrm>
          <a:prstGeom prst="rect">
            <a:avLst/>
          </a:prstGeom>
          <a:solidFill>
            <a:schemeClr val="bg1"/>
          </a:solidFill>
        </p:spPr>
        <p:txBody>
          <a:bodyPr wrap="square" rtlCol="0">
            <a:spAutoFit/>
          </a:bodyPr>
          <a:lstStyle/>
          <a:p>
            <a:r>
              <a:rPr lang="en-US" sz="2800" dirty="0" smtClean="0"/>
              <a:t>Change of </a:t>
            </a:r>
            <a:r>
              <a:rPr lang="en-AU" sz="2800" dirty="0"/>
              <a:t>behaviour, physiology and breeding success.</a:t>
            </a:r>
            <a:endParaRPr lang="en-US" sz="2800" dirty="0"/>
          </a:p>
        </p:txBody>
      </p:sp>
    </p:spTree>
    <p:extLst>
      <p:ext uri="{BB962C8B-B14F-4D97-AF65-F5344CB8AC3E}">
        <p14:creationId xmlns:p14="http://schemas.microsoft.com/office/powerpoint/2010/main" val="36548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21"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915</Words>
  <Application>Microsoft Office PowerPoint</Application>
  <PresentationFormat>On-screen Show (4:3)</PresentationFormat>
  <Paragraphs>106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Tourism’s effects on Antarctic Animals</vt:lpstr>
      <vt:lpstr>Tourism numbers</vt:lpstr>
      <vt:lpstr>Possible tourism effects on Antarctica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Tourism’s Affect on Antarctic Animals</dc:title>
  <dc:creator>Michael Knott</dc:creator>
  <cp:lastModifiedBy>Michael Knott</cp:lastModifiedBy>
  <cp:revision>23</cp:revision>
  <dcterms:created xsi:type="dcterms:W3CDTF">2015-02-18T11:44:04Z</dcterms:created>
  <dcterms:modified xsi:type="dcterms:W3CDTF">2015-02-20T01:35:00Z</dcterms:modified>
</cp:coreProperties>
</file>