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9" autoAdjust="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C2CA-41E9-40BE-A8A1-CB5428473D78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47E5-B579-4546-BEAE-FF9AC78A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wfsc.noaa.gov/MMTD-KillerWhal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ocean.org/Commercial-Fishing/About-Toothfish/All-about-Antarctic-toothfish-__I.244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slides for Lesson two,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Antarctic animals</a:t>
            </a:r>
            <a:r>
              <a:rPr lang="en-US" dirty="0" smtClean="0"/>
              <a:t>.</a:t>
            </a:r>
          </a:p>
          <a:p>
            <a:r>
              <a:rPr lang="en-US" baseline="0" dirty="0" smtClean="0"/>
              <a:t>Teacher notes have been added at the bottom of most slides. </a:t>
            </a:r>
          </a:p>
          <a:p>
            <a:r>
              <a:rPr lang="en-US" baseline="0" dirty="0" smtClean="0"/>
              <a:t>I would recommend going through the slides before teaching so you are aware of any animation present.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Background image was my own image, taken on Ross Island.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some pictures classmates</a:t>
            </a:r>
            <a:r>
              <a:rPr lang="en-US" baseline="0" dirty="0" smtClean="0"/>
              <a:t> and I took on our trip down south. It is designed to gain the students curiosity and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>
                <a:solidFill>
                  <a:srgbClr val="FF0000"/>
                </a:solidFill>
                <a:latin typeface="Comic Sans MS" pitchFamily="66" charset="0"/>
              </a:rPr>
              <a:t>This section allows teachers to asses the students</a:t>
            </a:r>
            <a:r>
              <a:rPr lang="en-GB" sz="1200" b="0" baseline="0" dirty="0" smtClean="0">
                <a:solidFill>
                  <a:srgbClr val="FF0000"/>
                </a:solidFill>
                <a:latin typeface="Comic Sans MS" pitchFamily="66" charset="0"/>
              </a:rPr>
              <a:t> prior knowledge while using information from the previous lessons. This should be very brief with only a few points listed. Prompt students to think about the habitat that they live in, and what they will need to overcome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baseline="0" dirty="0" smtClean="0">
                <a:solidFill>
                  <a:srgbClr val="FF0000"/>
                </a:solidFill>
                <a:latin typeface="Comic Sans MS" pitchFamily="66" charset="0"/>
              </a:rPr>
              <a:t>Have students have a quick peer share session before discussing as a class.  </a:t>
            </a:r>
            <a:endParaRPr lang="en-GB" sz="1200" b="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Extension: </a:t>
            </a:r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Circle the one feature you believe is most important and explain why.  </a:t>
            </a:r>
            <a:endParaRPr lang="en-GB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Characteristics could include: Ability</a:t>
            </a:r>
            <a:r>
              <a:rPr lang="en-GB" sz="1200" baseline="0" dirty="0" smtClean="0">
                <a:solidFill>
                  <a:schemeClr val="tx1"/>
                </a:solidFill>
                <a:latin typeface="Comic Sans MS" pitchFamily="66" charset="0"/>
              </a:rPr>
              <a:t> to keep warm, ability to swim (most food being in the water), ability to camouflage with the snow/ice, ability to get on land, not to slip </a:t>
            </a:r>
            <a:r>
              <a:rPr lang="en-GB" sz="1200" baseline="0" dirty="0" err="1" smtClean="0">
                <a:solidFill>
                  <a:schemeClr val="tx1"/>
                </a:solidFill>
                <a:latin typeface="Comic Sans MS" pitchFamily="66" charset="0"/>
              </a:rPr>
              <a:t>ect</a:t>
            </a:r>
            <a:r>
              <a:rPr lang="en-GB" sz="1200" baseline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r>
              <a:rPr lang="en-US" baseline="0" dirty="0" smtClean="0"/>
              <a:t> by showing this image to students. Ask the students if they can answer this question first. </a:t>
            </a:r>
          </a:p>
          <a:p>
            <a:r>
              <a:rPr lang="en-US" baseline="0" dirty="0" smtClean="0"/>
              <a:t>After a short discussion click to bring up the text boxes. Read the text out to students.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 is taken</a:t>
            </a:r>
            <a:r>
              <a:rPr lang="en-US" baseline="0" dirty="0" smtClean="0"/>
              <a:t> myself down in Antarctica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r>
              <a:rPr lang="en-US" baseline="0" dirty="0" smtClean="0"/>
              <a:t> by showing this image to students. Ask the students if they can answer this question first. </a:t>
            </a:r>
          </a:p>
          <a:p>
            <a:r>
              <a:rPr lang="en-US" baseline="0" dirty="0" smtClean="0"/>
              <a:t>After a short discussion click to bring up the text boxes. Read the text out to students.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 is taken</a:t>
            </a:r>
            <a:r>
              <a:rPr lang="en-US" baseline="0" dirty="0" smtClean="0"/>
              <a:t> myself down in Antarctica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r>
              <a:rPr lang="en-US" baseline="0" dirty="0" smtClean="0"/>
              <a:t> by showing this image to students. Ask the students if they can answer this question first. </a:t>
            </a:r>
          </a:p>
          <a:p>
            <a:r>
              <a:rPr lang="en-US" baseline="0" dirty="0" smtClean="0"/>
              <a:t>After a short discussion click to bring up the text boxes. Read the text out to students.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 is taken</a:t>
            </a:r>
            <a:r>
              <a:rPr lang="en-US" baseline="0" dirty="0" smtClean="0"/>
              <a:t> </a:t>
            </a:r>
            <a:r>
              <a:rPr lang="en-US" dirty="0" smtClean="0"/>
              <a:t>from: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swfsc.noaa.gov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r>
              <a:rPr lang="en-US" baseline="0" dirty="0" smtClean="0"/>
              <a:t> by showing this image to students. Ask the students if they can answer this question first. </a:t>
            </a:r>
          </a:p>
          <a:p>
            <a:r>
              <a:rPr lang="en-US" baseline="0" dirty="0" smtClean="0"/>
              <a:t>After a short discussion click to bring up the text boxes. Read the text out to students.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 is taken</a:t>
            </a:r>
            <a:r>
              <a:rPr lang="en-US" baseline="0" dirty="0" smtClean="0"/>
              <a:t> </a:t>
            </a:r>
            <a:r>
              <a:rPr lang="en-US" dirty="0" smtClean="0"/>
              <a:t>from: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http://www.antarctica.gov.au/__data/assets/image/0010/29098/varieties/antarctic.jpg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r>
              <a:rPr lang="en-US" baseline="0" dirty="0" smtClean="0"/>
              <a:t> by showing this image to students. Ask the students if they can answer this question first. </a:t>
            </a:r>
          </a:p>
          <a:p>
            <a:r>
              <a:rPr lang="en-US" baseline="0" dirty="0" smtClean="0"/>
              <a:t>After a short discussion click to bring up the text boxes. Read the text out to students.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 is taken</a:t>
            </a:r>
            <a:r>
              <a:rPr lang="en-US" baseline="0" dirty="0" smtClean="0"/>
              <a:t> </a:t>
            </a:r>
            <a:r>
              <a:rPr lang="en-US" dirty="0" smtClean="0"/>
              <a:t>from: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www.lastocean.org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7E5-B579-4546-BEAE-FF9AC78A9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605F-C449-45A6-8760-F295956EB094}" type="datetimeFigureOut">
              <a:rPr lang="en-US" smtClean="0"/>
              <a:t>20-Feb-15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AAEB-3F2B-4488-9A37-06E68D0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Antarctic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" y="1937913"/>
            <a:ext cx="5999154" cy="4005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0" y="2438400"/>
            <a:ext cx="4948200" cy="330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00" y="3554046"/>
            <a:ext cx="4948200" cy="330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14" y="1285397"/>
            <a:ext cx="4948200" cy="330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452" y="2937374"/>
            <a:ext cx="5793600" cy="3861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307411"/>
            <a:ext cx="5793600" cy="3861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00" y="304800"/>
            <a:ext cx="5793600" cy="30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dirty="0" smtClean="0">
                <a:latin typeface="Comic Sans MS" pitchFamily="66" charset="0"/>
              </a:rPr>
              <a:t>What characteristics do animals need to survive in the Antarctic?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143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2044004"/>
            <a:ext cx="358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>
                <a:latin typeface="Comic Sans MS" pitchFamily="66" charset="0"/>
              </a:rPr>
              <a:t>Quick activity: draw </a:t>
            </a:r>
            <a:r>
              <a:rPr lang="en-GB" sz="2800" dirty="0">
                <a:latin typeface="Comic Sans MS" pitchFamily="66" charset="0"/>
              </a:rPr>
              <a:t>a </a:t>
            </a:r>
            <a:r>
              <a:rPr lang="en-GB" sz="2800" dirty="0" smtClean="0">
                <a:latin typeface="Comic Sans MS" pitchFamily="66" charset="0"/>
              </a:rPr>
              <a:t>diagram like the one to the </a:t>
            </a:r>
            <a:r>
              <a:rPr lang="en-GB" sz="2800" dirty="0" smtClean="0">
                <a:latin typeface="Comic Sans MS" pitchFamily="66" charset="0"/>
              </a:rPr>
              <a:t>left.</a:t>
            </a:r>
          </a:p>
          <a:p>
            <a:pPr algn="ctr">
              <a:defRPr/>
            </a:pPr>
            <a:endParaRPr lang="en-GB" sz="28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en-GB" sz="2800" dirty="0" smtClean="0">
                <a:latin typeface="Comic Sans MS" pitchFamily="66" charset="0"/>
              </a:rPr>
              <a:t>Identify </a:t>
            </a:r>
            <a:r>
              <a:rPr lang="en-GB" sz="2800" dirty="0">
                <a:latin typeface="Comic Sans MS" pitchFamily="66" charset="0"/>
              </a:rPr>
              <a:t>all the features an animal might need if living in </a:t>
            </a:r>
            <a:r>
              <a:rPr lang="en-GB" sz="2800" dirty="0" smtClean="0">
                <a:latin typeface="Comic Sans MS" pitchFamily="66" charset="0"/>
              </a:rPr>
              <a:t>Antarctica, like ‘ability to keep warm’.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1"/>
            <a:ext cx="7567790" cy="3920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</a:t>
            </a:r>
            <a:r>
              <a:rPr lang="en-US" b="1" dirty="0" smtClean="0"/>
              <a:t>penguins </a:t>
            </a:r>
            <a:r>
              <a:rPr lang="en-US" dirty="0" smtClean="0"/>
              <a:t>suited for Antarctica?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68247" y="1752601"/>
            <a:ext cx="22701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have dense double layer of feathers and a large fat reserve.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74860" y="4724400"/>
            <a:ext cx="228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Penguins can drink sea water.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8361" y="4262735"/>
            <a:ext cx="2286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also huddling together for warmth to prevent heat loss.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13679" y="1418304"/>
            <a:ext cx="2743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Emperor Penguins can stay underwater for around 20 minutes at a time.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724400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While other birds have wings for flying, penguins have </a:t>
            </a:r>
            <a:r>
              <a:rPr lang="en-US" dirty="0" smtClean="0"/>
              <a:t>flippers </a:t>
            </a:r>
            <a:r>
              <a:rPr lang="en-US" dirty="0"/>
              <a:t>to help them swim in the water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1418304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King Penguins </a:t>
            </a:r>
            <a:r>
              <a:rPr lang="en-US" dirty="0" smtClean="0"/>
              <a:t>have </a:t>
            </a:r>
            <a:r>
              <a:rPr lang="en-US" dirty="0"/>
              <a:t>four layers of feathers to help keep them </a:t>
            </a:r>
            <a:r>
              <a:rPr lang="en-US" dirty="0" smtClean="0"/>
              <a:t>warm.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78175" y="5878562"/>
            <a:ext cx="40544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Penguin’s black and white plumage serves as camouflage while swimming. </a:t>
            </a:r>
          </a:p>
        </p:txBody>
      </p:sp>
    </p:spTree>
    <p:extLst>
      <p:ext uri="{BB962C8B-B14F-4D97-AF65-F5344CB8AC3E}">
        <p14:creationId xmlns:p14="http://schemas.microsoft.com/office/powerpoint/2010/main" val="40830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</a:t>
            </a:r>
            <a:r>
              <a:rPr lang="en-US" b="1" dirty="0" smtClean="0"/>
              <a:t>seals </a:t>
            </a:r>
            <a:r>
              <a:rPr lang="en-US" dirty="0" smtClean="0"/>
              <a:t>suited for Antarctica?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8" y="1600200"/>
            <a:ext cx="6660025" cy="4446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47" y="1752601"/>
            <a:ext cx="227015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have a very thick layer of blubber between their skin and their vital organs to help keep them warm at sea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74860" y="4724400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can dive deeply and go for extended periods of time without eating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4810" y="5105400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are also known for their aggression and for eating Penguins.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13679" y="1418304"/>
            <a:ext cx="2743200" cy="15284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Weddell seals are very vocal. Their calls can be heard from atop the ice even when seals themselves are below.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35992"/>
            <a:ext cx="2209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Weddell seals use their teeth to open and maintain air holes in the ice pack.</a:t>
            </a:r>
          </a:p>
        </p:txBody>
      </p:sp>
    </p:spTree>
    <p:extLst>
      <p:ext uri="{BB962C8B-B14F-4D97-AF65-F5344CB8AC3E}">
        <p14:creationId xmlns:p14="http://schemas.microsoft.com/office/powerpoint/2010/main" val="17432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wfsc.noaa.gov/uploadedImages/Species/Marine_Mammals/Whales/KW%20spyhop.jpg?n=7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8303"/>
            <a:ext cx="7244329" cy="48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</a:t>
            </a:r>
            <a:r>
              <a:rPr lang="en-US" b="1" dirty="0" smtClean="0"/>
              <a:t>whales </a:t>
            </a:r>
            <a:r>
              <a:rPr lang="en-US" dirty="0" smtClean="0"/>
              <a:t>suited for Antarctica?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68247" y="1752601"/>
            <a:ext cx="227015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have a thick layer of blubber to keep them warm.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74860" y="4724400"/>
            <a:ext cx="2286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Rows </a:t>
            </a:r>
            <a:r>
              <a:rPr lang="en-US" dirty="0"/>
              <a:t>of sharp teeth allow Orcas to be the apex predator in the Antarctic, thus earning the name “killer” whales.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4810" y="5105400"/>
            <a:ext cx="2286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Orcas hunt</a:t>
            </a:r>
            <a:r>
              <a:rPr lang="en-US" dirty="0"/>
              <a:t> in groups known as “pods</a:t>
            </a:r>
            <a:r>
              <a:rPr lang="en-US" dirty="0" smtClean="0"/>
              <a:t>,” where they regularly communicate by sound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13679" y="1418304"/>
            <a:ext cx="2743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are also able to kill large prey and are known for their intelligence.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4635992"/>
            <a:ext cx="22098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Orcas have a </a:t>
            </a:r>
            <a:r>
              <a:rPr lang="en-US" dirty="0"/>
              <a:t>short dive time of less than thirty minutes they spend as much time near the surface as they do under water.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419" y="2895600"/>
            <a:ext cx="271018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Blue whales have a</a:t>
            </a:r>
            <a:r>
              <a:rPr lang="en-US" dirty="0" smtClean="0"/>
              <a:t> </a:t>
            </a:r>
            <a:r>
              <a:rPr lang="en-US" dirty="0"/>
              <a:t>lifespan of 70 – 90 plus years also makes them one of the oldest living species on the planet.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1" y="2675931"/>
            <a:ext cx="296486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Antarctic Blue Whales spend the bulk of their time-consuming massive amounts of food during feeding season.</a:t>
            </a:r>
          </a:p>
          <a:p>
            <a:r>
              <a:rPr lang="en-US" dirty="0" smtClean="0"/>
              <a:t>Their mouths are filled with coarse bristles for feeding.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ntarctica.gov.au/__data/assets/image/0010/29098/varieties/antarc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58" y="1600200"/>
            <a:ext cx="665539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</a:t>
            </a:r>
            <a:r>
              <a:rPr lang="en-US" b="1" dirty="0" smtClean="0"/>
              <a:t>krill </a:t>
            </a:r>
            <a:r>
              <a:rPr lang="en-US" dirty="0" smtClean="0"/>
              <a:t>suited for Antarctica?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68247" y="1752601"/>
            <a:ext cx="227015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 can withstand long periods of starvation (up to 200 days) by using their muscle as a reserve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3679" y="5436932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Antarctic Krill are mainly herbivorous (they sometimes eat each other)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5281136"/>
            <a:ext cx="2286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In the winter and spring they are found beneath  the sea ice where they feed on algae.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13679" y="1418304"/>
            <a:ext cx="27432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Krill have a hard exoskeleton, many legs which they use to swim and eat, and a segmented body.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8600" y="4681096"/>
            <a:ext cx="2209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Euphausia</a:t>
            </a:r>
            <a:r>
              <a:rPr lang="en-US" dirty="0" smtClean="0"/>
              <a:t> </a:t>
            </a:r>
            <a:r>
              <a:rPr lang="en-US" dirty="0" err="1" smtClean="0"/>
              <a:t>superba</a:t>
            </a:r>
            <a:r>
              <a:rPr lang="en-US" dirty="0" smtClean="0"/>
              <a:t> krill are the most common krill, found mostly in the waters of the Antarctic.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sets1.thelastocean.co.nz/assets/Rob_Robbins_Antarctic_toothfish1_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58" y="2017635"/>
            <a:ext cx="76200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</a:t>
            </a:r>
            <a:r>
              <a:rPr lang="en-US" b="1" dirty="0" smtClean="0"/>
              <a:t>fish </a:t>
            </a:r>
            <a:r>
              <a:rPr lang="en-US" dirty="0" smtClean="0"/>
              <a:t>suited for Antarctica?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850236" y="1752601"/>
            <a:ext cx="227015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They have a very simple structure with antifreeze in their bodies. This prevents them from freezing during the Antarctic winters.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2223" y="4430594"/>
            <a:ext cx="2362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mackerel </a:t>
            </a:r>
            <a:r>
              <a:rPr lang="en-US" dirty="0" err="1"/>
              <a:t>icefish</a:t>
            </a:r>
            <a:r>
              <a:rPr lang="en-US" dirty="0"/>
              <a:t> (</a:t>
            </a:r>
            <a:r>
              <a:rPr lang="en-US" i="1" dirty="0" err="1"/>
              <a:t>Champsocephalus</a:t>
            </a:r>
            <a:r>
              <a:rPr lang="en-US" i="1" dirty="0"/>
              <a:t> </a:t>
            </a:r>
            <a:r>
              <a:rPr lang="en-US" i="1" dirty="0" err="1"/>
              <a:t>gunnari</a:t>
            </a:r>
            <a:r>
              <a:rPr lang="en-US" dirty="0"/>
              <a:t>) </a:t>
            </a:r>
            <a:r>
              <a:rPr lang="en-US" dirty="0" err="1"/>
              <a:t>urvive</a:t>
            </a:r>
            <a:r>
              <a:rPr lang="en-US" dirty="0"/>
              <a:t> </a:t>
            </a:r>
            <a:r>
              <a:rPr lang="en-US" dirty="0" smtClean="0"/>
              <a:t>live without </a:t>
            </a:r>
            <a:r>
              <a:rPr lang="en-US" dirty="0"/>
              <a:t>the red oxygen carrying pigment </a:t>
            </a:r>
            <a:r>
              <a:rPr lang="en-US" dirty="0" smtClean="0"/>
              <a:t>in </a:t>
            </a:r>
            <a:r>
              <a:rPr lang="en-US" dirty="0"/>
              <a:t>their blood </a:t>
            </a:r>
            <a:r>
              <a:rPr lang="en-US" dirty="0" smtClean="0"/>
              <a:t>cells. </a:t>
            </a:r>
            <a:r>
              <a:rPr lang="en-US" dirty="0"/>
              <a:t>This means their blood is </a:t>
            </a:r>
            <a:r>
              <a:rPr lang="en-US" dirty="0" err="1" smtClean="0"/>
              <a:t>colourless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915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Antarctic Animals</vt:lpstr>
      <vt:lpstr>PowerPoint Presentation</vt:lpstr>
      <vt:lpstr>What characteristics do animals need to survive in the Antarctic?</vt:lpstr>
      <vt:lpstr>How are penguins suited for Antarctica? </vt:lpstr>
      <vt:lpstr>How are seals suited for Antarctica? </vt:lpstr>
      <vt:lpstr>How are whales suited for Antarctica? </vt:lpstr>
      <vt:lpstr>How are krill suited for Antarctica? </vt:lpstr>
      <vt:lpstr>How are fish suited for Antarctica?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Antarctic Animals</dc:title>
  <dc:creator>Michael Knott</dc:creator>
  <cp:lastModifiedBy>Michael Knott</cp:lastModifiedBy>
  <cp:revision>15</cp:revision>
  <dcterms:created xsi:type="dcterms:W3CDTF">2015-02-18T03:40:55Z</dcterms:created>
  <dcterms:modified xsi:type="dcterms:W3CDTF">2015-02-19T23:25:54Z</dcterms:modified>
</cp:coreProperties>
</file>