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2" autoAdjust="0"/>
  </p:normalViewPr>
  <p:slideViewPr>
    <p:cSldViewPr>
      <p:cViewPr>
        <p:scale>
          <a:sx n="40" d="100"/>
          <a:sy n="40" d="100"/>
        </p:scale>
        <p:origin x="-2220"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39256-45F3-4F0F-BF79-B6E3582D2E34}" type="datetimeFigureOut">
              <a:rPr lang="en-US" smtClean="0"/>
              <a:t>20-Feb-15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AB3B9-C5EB-4717-A5BA-29A97444EEB4}" type="slidenum">
              <a:rPr lang="en-US" smtClean="0"/>
              <a:t>‹#›</a:t>
            </a:fld>
            <a:endParaRPr lang="en-US"/>
          </a:p>
        </p:txBody>
      </p:sp>
    </p:spTree>
    <p:extLst>
      <p:ext uri="{BB962C8B-B14F-4D97-AF65-F5344CB8AC3E}">
        <p14:creationId xmlns:p14="http://schemas.microsoft.com/office/powerpoint/2010/main" val="198366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croevolution.net/giraffe-habitat.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awf-volunteeringabroad.org/marine-habitat-survey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slides for Lesson one, Antarctic Habitats.</a:t>
            </a:r>
          </a:p>
          <a:p>
            <a:r>
              <a:rPr lang="en-US" baseline="0" dirty="0" smtClean="0"/>
              <a:t>Teacher notes have been added at the bottom of most slides. </a:t>
            </a:r>
          </a:p>
          <a:p>
            <a:r>
              <a:rPr lang="en-US" baseline="0" dirty="0" smtClean="0"/>
              <a:t>I would recommend going through the slides before teaching so you are aware of any animation present.  </a:t>
            </a:r>
          </a:p>
          <a:p>
            <a:endParaRPr lang="en-US" baseline="0" dirty="0" smtClean="0"/>
          </a:p>
          <a:p>
            <a:r>
              <a:rPr lang="en-US" baseline="0" dirty="0" smtClean="0"/>
              <a:t>Background image was my own image, taken on Ross Island. </a:t>
            </a: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1</a:t>
            </a:fld>
            <a:endParaRPr lang="en-US"/>
          </a:p>
        </p:txBody>
      </p:sp>
    </p:spTree>
    <p:extLst>
      <p:ext uri="{BB962C8B-B14F-4D97-AF65-F5344CB8AC3E}">
        <p14:creationId xmlns:p14="http://schemas.microsoft.com/office/powerpoint/2010/main" val="207018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imbedded link for the video of Antarctic scenery.  Students </a:t>
            </a:r>
            <a:r>
              <a:rPr lang="en-NZ" sz="1200" kern="1200" dirty="0" smtClean="0">
                <a:solidFill>
                  <a:schemeClr val="tx1"/>
                </a:solidFill>
                <a:effectLst/>
                <a:latin typeface="+mn-lt"/>
                <a:ea typeface="+mn-ea"/>
                <a:cs typeface="+mn-cs"/>
              </a:rPr>
              <a:t>should think of new words to describe the continent</a:t>
            </a:r>
            <a:r>
              <a:rPr lang="en-NZ" sz="1200" kern="1200" baseline="0" dirty="0" smtClean="0">
                <a:solidFill>
                  <a:schemeClr val="tx1"/>
                </a:solidFill>
                <a:effectLst/>
                <a:latin typeface="+mn-lt"/>
                <a:ea typeface="+mn-ea"/>
                <a:cs typeface="+mn-cs"/>
              </a:rPr>
              <a:t> while watching the video. </a:t>
            </a: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2</a:t>
            </a:fld>
            <a:endParaRPr lang="en-US"/>
          </a:p>
        </p:txBody>
      </p:sp>
    </p:spTree>
    <p:extLst>
      <p:ext uri="{BB962C8B-B14F-4D97-AF65-F5344CB8AC3E}">
        <p14:creationId xmlns:p14="http://schemas.microsoft.com/office/powerpoint/2010/main" val="352914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giving these definitions have the students discuss their own definition/understanding of the word. The definitions will pop up </a:t>
            </a:r>
            <a:r>
              <a:rPr lang="en-US" baseline="0" dirty="0" err="1" smtClean="0"/>
              <a:t>invidually</a:t>
            </a:r>
            <a:r>
              <a:rPr lang="en-US" baseline="0" dirty="0" smtClean="0"/>
              <a:t> with mouse clicks. </a:t>
            </a:r>
          </a:p>
          <a:p>
            <a:r>
              <a:rPr lang="en-US" baseline="0" dirty="0" smtClean="0"/>
              <a:t>First click pops up first definition.</a:t>
            </a:r>
          </a:p>
          <a:p>
            <a:r>
              <a:rPr lang="en-US" baseline="0" dirty="0" smtClean="0"/>
              <a:t>Second click pops out second definition.</a:t>
            </a:r>
          </a:p>
          <a:p>
            <a:r>
              <a:rPr lang="en-US" baseline="0" dirty="0" smtClean="0"/>
              <a:t>Keep the topic purely about the definition, try not to discuss the Antarctic context yet, as that will come later.   </a:t>
            </a: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3</a:t>
            </a:fld>
            <a:endParaRPr lang="en-US"/>
          </a:p>
        </p:txBody>
      </p:sp>
    </p:spTree>
    <p:extLst>
      <p:ext uri="{BB962C8B-B14F-4D97-AF65-F5344CB8AC3E}">
        <p14:creationId xmlns:p14="http://schemas.microsoft.com/office/powerpoint/2010/main" val="258766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images are designed to assist students with their understanding of the concept of habitats. </a:t>
            </a:r>
          </a:p>
          <a:p>
            <a:r>
              <a:rPr lang="en-US" baseline="0" dirty="0" smtClean="0"/>
              <a:t>Tell students that these are some examples of habitats, ask I students recognize any areas like this?</a:t>
            </a:r>
          </a:p>
          <a:p>
            <a:r>
              <a:rPr lang="en-US" baseline="0" dirty="0" smtClean="0"/>
              <a:t>Describe the pictures to the students, getting them to go beyond calling it a dessert (e.g. dry, sandy, flat, brown </a:t>
            </a:r>
            <a:r>
              <a:rPr lang="en-US" baseline="0" dirty="0" err="1" smtClean="0"/>
              <a:t>ect</a:t>
            </a:r>
            <a:r>
              <a:rPr lang="en-US" baseline="0" dirty="0" smtClean="0"/>
              <a:t>) </a:t>
            </a:r>
          </a:p>
          <a:p>
            <a:r>
              <a:rPr lang="en-US" baseline="0" dirty="0" smtClean="0"/>
              <a:t>For more advanced students begin talking about the organisms that live there. </a:t>
            </a:r>
          </a:p>
          <a:p>
            <a:endParaRPr lang="en-US" baseline="0" dirty="0" smtClean="0"/>
          </a:p>
          <a:p>
            <a:r>
              <a:rPr lang="en-US" baseline="0" dirty="0" smtClean="0"/>
              <a:t>No animation on this slide.  </a:t>
            </a:r>
            <a:endParaRPr lang="en-US" dirty="0" smtClean="0"/>
          </a:p>
          <a:p>
            <a:endParaRPr lang="en-US" dirty="0" smtClean="0"/>
          </a:p>
          <a:p>
            <a:endParaRPr lang="en-US" dirty="0" smtClean="0"/>
          </a:p>
          <a:p>
            <a:r>
              <a:rPr lang="en-US" dirty="0" smtClean="0"/>
              <a:t>Images</a:t>
            </a:r>
            <a:r>
              <a:rPr lang="en-US" baseline="0" dirty="0" smtClean="0"/>
              <a:t> are from: </a:t>
            </a:r>
            <a:endParaRPr lang="en-US" dirty="0" smtClean="0"/>
          </a:p>
          <a:p>
            <a:r>
              <a:rPr lang="en-US" dirty="0" smtClean="0"/>
              <a:t>http://pegasus-express.deviantart.com/art/World-longest-Panorama-39320311</a:t>
            </a:r>
          </a:p>
          <a:p>
            <a:r>
              <a:rPr lang="en-US" dirty="0" smtClean="0"/>
              <a:t>http://www.spiritandsong.com/articles/13762</a:t>
            </a:r>
          </a:p>
          <a:p>
            <a:r>
              <a:rPr lang="en-US" dirty="0" smtClean="0"/>
              <a:t>http://www.speyfisheryboard.com/bailiffs/ </a:t>
            </a:r>
          </a:p>
          <a:p>
            <a:r>
              <a:rPr lang="en-US" sz="1200" b="0" i="0" u="none" strike="noStrike" kern="1200" dirty="0" smtClean="0">
                <a:solidFill>
                  <a:schemeClr val="tx1"/>
                </a:solidFill>
                <a:effectLst/>
                <a:latin typeface="+mn-lt"/>
                <a:ea typeface="+mn-ea"/>
                <a:cs typeface="+mn-cs"/>
                <a:hlinkClick r:id="rId3"/>
              </a:rPr>
              <a:t>www.macroevolution.net</a:t>
            </a:r>
            <a:endParaRPr lang="en-US" dirty="0" smtClean="0"/>
          </a:p>
          <a:p>
            <a:r>
              <a:rPr lang="en-US" sz="1200" b="0" i="0" u="none" strike="noStrike" kern="1200" dirty="0" smtClean="0">
                <a:solidFill>
                  <a:schemeClr val="tx1"/>
                </a:solidFill>
                <a:effectLst/>
                <a:latin typeface="+mn-lt"/>
                <a:ea typeface="+mn-ea"/>
                <a:cs typeface="+mn-cs"/>
                <a:hlinkClick r:id="rId4"/>
              </a:rPr>
              <a:t>www.awf-volunteeringabroad.org</a:t>
            </a:r>
            <a:r>
              <a:rPr lang="en-US" sz="1200" b="0" i="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4</a:t>
            </a:fld>
            <a:endParaRPr lang="en-US"/>
          </a:p>
        </p:txBody>
      </p:sp>
    </p:spTree>
    <p:extLst>
      <p:ext uri="{BB962C8B-B14F-4D97-AF65-F5344CB8AC3E}">
        <p14:creationId xmlns:p14="http://schemas.microsoft.com/office/powerpoint/2010/main" val="330112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should be brief. If desired you could introduce</a:t>
            </a:r>
            <a:r>
              <a:rPr lang="en-US" baseline="0" dirty="0" smtClean="0"/>
              <a:t> the topic by asking students what type of terrain they might find in Antarctica? Otherwise simply read the slide out to students. </a:t>
            </a:r>
          </a:p>
          <a:p>
            <a:r>
              <a:rPr lang="en-US" baseline="0" dirty="0" smtClean="0"/>
              <a:t>“There are at least four different types of habitats in Antarctica…”</a:t>
            </a:r>
          </a:p>
          <a:p>
            <a:endParaRPr lang="en-US" baseline="0" dirty="0" smtClean="0"/>
          </a:p>
          <a:p>
            <a:r>
              <a:rPr lang="en-US" baseline="0" dirty="0" smtClean="0"/>
              <a:t>Click one: Will bring up the 4 bullet points straight after each other. </a:t>
            </a: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5</a:t>
            </a:fld>
            <a:endParaRPr lang="en-US"/>
          </a:p>
        </p:txBody>
      </p:sp>
    </p:spTree>
    <p:extLst>
      <p:ext uri="{BB962C8B-B14F-4D97-AF65-F5344CB8AC3E}">
        <p14:creationId xmlns:p14="http://schemas.microsoft.com/office/powerpoint/2010/main" val="101415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 sheet &amp; Sea Ice:</a:t>
            </a:r>
          </a:p>
          <a:p>
            <a:endParaRPr lang="en-US" dirty="0" smtClean="0"/>
          </a:p>
          <a:p>
            <a:r>
              <a:rPr lang="en-US" dirty="0" smtClean="0"/>
              <a:t>I would begin this</a:t>
            </a:r>
            <a:r>
              <a:rPr lang="en-US" baseline="0" dirty="0" smtClean="0"/>
              <a:t> slide by reading the text bellow the image out to the class. </a:t>
            </a:r>
          </a:p>
          <a:p>
            <a:endParaRPr lang="en-US" baseline="0" dirty="0" smtClean="0"/>
          </a:p>
          <a:p>
            <a:r>
              <a:rPr lang="en-US" sz="1200" b="0" i="0" kern="1200" dirty="0" smtClean="0">
                <a:solidFill>
                  <a:schemeClr val="tx1"/>
                </a:solidFill>
                <a:effectLst/>
                <a:latin typeface="+mn-lt"/>
                <a:ea typeface="+mn-ea"/>
                <a:cs typeface="+mn-cs"/>
              </a:rPr>
              <a:t>Have </a:t>
            </a:r>
            <a:r>
              <a:rPr lang="en-US" sz="1200" b="0" i="0" kern="1200" dirty="0" smtClean="0">
                <a:solidFill>
                  <a:schemeClr val="tx1"/>
                </a:solidFill>
                <a:effectLst/>
                <a:latin typeface="+mn-lt"/>
                <a:ea typeface="+mn-ea"/>
                <a:cs typeface="+mn-cs"/>
              </a:rPr>
              <a:t>students discuss with a peers</a:t>
            </a:r>
            <a:r>
              <a:rPr lang="en-US" sz="1200" b="0" i="0" kern="1200" baseline="0" dirty="0" smtClean="0">
                <a:solidFill>
                  <a:schemeClr val="tx1"/>
                </a:solidFill>
                <a:effectLst/>
                <a:latin typeface="+mn-lt"/>
                <a:ea typeface="+mn-ea"/>
                <a:cs typeface="+mn-cs"/>
              </a:rPr>
              <a:t> or with the class describing the picture. You may need to get the students started by stating obvious answers, such as cold and ice. This will come in use for latter lessons where students need to know why animals are suited for their environments.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 The mouse click will bring up some example words to describe the area. </a:t>
            </a:r>
          </a:p>
          <a:p>
            <a:r>
              <a:rPr lang="en-US" sz="1200" b="0" i="0" kern="1200" baseline="0" dirty="0" smtClean="0">
                <a:solidFill>
                  <a:schemeClr val="tx1"/>
                </a:solidFill>
                <a:effectLst/>
                <a:latin typeface="+mn-lt"/>
                <a:ea typeface="+mn-ea"/>
                <a:cs typeface="+mn-cs"/>
              </a:rPr>
              <a:t>Ask students if there are any new one they didn’t think up there, or if they had ones that are not up there. </a:t>
            </a:r>
          </a:p>
          <a:p>
            <a:endParaRPr lang="en-US" sz="1200" b="0" i="0" kern="1200" baseline="0" dirty="0" smtClean="0">
              <a:solidFill>
                <a:schemeClr val="tx1"/>
              </a:solidFill>
              <a:effectLst/>
              <a:latin typeface="+mn-lt"/>
              <a:ea typeface="+mn-ea"/>
              <a:cs typeface="+mn-cs"/>
            </a:endParaRPr>
          </a:p>
          <a:p>
            <a:r>
              <a:rPr lang="en-US" i="1" baseline="0" dirty="0" smtClean="0"/>
              <a:t>Additional info: Ice sheets are generally thicker than the Sea Ice. The Antarctic Ice Sheet covers about 98% of the Antarctic continent and is the largest single mass of ice on Earth. </a:t>
            </a:r>
            <a:r>
              <a:rPr lang="en-US" sz="1200" b="0" i="1" kern="1200" dirty="0" smtClean="0">
                <a:solidFill>
                  <a:schemeClr val="tx1"/>
                </a:solidFill>
                <a:effectLst/>
                <a:latin typeface="+mn-lt"/>
                <a:ea typeface="+mn-ea"/>
                <a:cs typeface="+mn-cs"/>
              </a:rPr>
              <a:t>It covers an area of almost 14 million square km (5.4 million sq. miles) and contains 26.5 million cubic km of ice. Approximately 61 percent of all fresh water on the Earth is held in the Antarctic ice sheet. </a:t>
            </a:r>
          </a:p>
          <a:p>
            <a:r>
              <a:rPr lang="en-US" sz="1200" b="0" i="1" kern="1200" dirty="0" smtClean="0">
                <a:solidFill>
                  <a:schemeClr val="tx1"/>
                </a:solidFill>
                <a:effectLst/>
                <a:latin typeface="+mn-lt"/>
                <a:ea typeface="+mn-ea"/>
                <a:cs typeface="+mn-cs"/>
              </a:rPr>
              <a:t>Sea</a:t>
            </a:r>
            <a:r>
              <a:rPr lang="en-US" sz="1200" b="0" i="1" kern="1200" baseline="0" dirty="0" smtClean="0">
                <a:solidFill>
                  <a:schemeClr val="tx1"/>
                </a:solidFill>
                <a:effectLst/>
                <a:latin typeface="+mn-lt"/>
                <a:ea typeface="+mn-ea"/>
                <a:cs typeface="+mn-cs"/>
              </a:rPr>
              <a:t> ice extends far north in winter and retreats almost to the coastline each summer. Sea ice freezes from seawater, and is usually less than a few meters thick. There are two subdivisions of sea ice: fast ice, which is attached to land; and ice floes, which are not. It is </a:t>
            </a:r>
            <a:r>
              <a:rPr lang="en-US" sz="1200" b="0" i="1" kern="1200" dirty="0" smtClean="0">
                <a:solidFill>
                  <a:schemeClr val="tx1"/>
                </a:solidFill>
                <a:effectLst/>
                <a:latin typeface="+mn-lt"/>
                <a:ea typeface="+mn-ea"/>
                <a:cs typeface="+mn-cs"/>
              </a:rPr>
              <a:t>often snow-covered, and generally melts from below. </a:t>
            </a:r>
          </a:p>
          <a:p>
            <a:r>
              <a:rPr lang="en-US" sz="1200" b="0" i="1" kern="1200" dirty="0" smtClean="0">
                <a:solidFill>
                  <a:schemeClr val="tx1"/>
                </a:solidFill>
                <a:effectLst/>
                <a:latin typeface="+mn-lt"/>
                <a:ea typeface="+mn-ea"/>
                <a:cs typeface="+mn-cs"/>
              </a:rPr>
              <a:t>“Around the coasts of Antarctica, temperatures are generally close to freezing in the summer (December–February) months, or even slightly positive in the northern part of the Antarctic Peninsula. During winter, monthly mean temperatures at coastal stations are between −10°C and −30°C but temperatures may briefly rise towards freezing when winter storms bring warm air towards the Antarctic coast.” </a:t>
            </a:r>
            <a:r>
              <a:rPr lang="en-US" sz="1200" b="0" i="0" kern="1200" dirty="0" smtClean="0">
                <a:solidFill>
                  <a:schemeClr val="tx1"/>
                </a:solidFill>
                <a:effectLst/>
                <a:latin typeface="+mn-lt"/>
                <a:ea typeface="+mn-ea"/>
                <a:cs typeface="+mn-cs"/>
              </a:rPr>
              <a:t>http://www.antarctica.ac.uk/about_antarctica/geography/weather/temperatures.php </a:t>
            </a:r>
            <a:endParaRPr lang="en-US" sz="1200" b="0" i="1"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Picture </a:t>
            </a:r>
            <a:r>
              <a:rPr lang="en-US" sz="1200" b="0" i="0" kern="1200" baseline="0" dirty="0" smtClean="0">
                <a:solidFill>
                  <a:schemeClr val="tx1"/>
                </a:solidFill>
                <a:effectLst/>
                <a:latin typeface="+mn-lt"/>
                <a:ea typeface="+mn-ea"/>
                <a:cs typeface="+mn-cs"/>
              </a:rPr>
              <a:t>was taken myself, out of the window flying down south.</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Click one: Brings up describing words one after another.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AB3B9-C5EB-4717-A5BA-29A97444EEB4}" type="slidenum">
              <a:rPr lang="en-US" smtClean="0"/>
              <a:t>6</a:t>
            </a:fld>
            <a:endParaRPr lang="en-US"/>
          </a:p>
        </p:txBody>
      </p:sp>
    </p:spTree>
    <p:extLst>
      <p:ext uri="{BB962C8B-B14F-4D97-AF65-F5344CB8AC3E}">
        <p14:creationId xmlns:p14="http://schemas.microsoft.com/office/powerpoint/2010/main" val="37849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Mountains and rocky areas:</a:t>
            </a:r>
          </a:p>
          <a:p>
            <a:endParaRPr lang="en-US" dirty="0" smtClean="0"/>
          </a:p>
          <a:p>
            <a:r>
              <a:rPr lang="en-US" dirty="0" smtClean="0"/>
              <a:t>I would again begin this</a:t>
            </a:r>
            <a:r>
              <a:rPr lang="en-US" baseline="0" dirty="0" smtClean="0"/>
              <a:t> slide by reading the text bellow the image out to the class.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a:t>
            </a:r>
            <a:r>
              <a:rPr lang="en-US" dirty="0" smtClean="0"/>
              <a:t>h</a:t>
            </a:r>
            <a:r>
              <a:rPr lang="en-US" sz="1200" b="0" i="0" kern="1200" dirty="0" smtClean="0">
                <a:solidFill>
                  <a:schemeClr val="tx1"/>
                </a:solidFill>
                <a:effectLst/>
                <a:latin typeface="+mn-lt"/>
                <a:ea typeface="+mn-ea"/>
                <a:cs typeface="+mn-cs"/>
              </a:rPr>
              <a:t>ave students discuss with a peers</a:t>
            </a:r>
            <a:r>
              <a:rPr lang="en-US" sz="1200" b="0" i="0" kern="1200" baseline="0" dirty="0" smtClean="0">
                <a:solidFill>
                  <a:schemeClr val="tx1"/>
                </a:solidFill>
                <a:effectLst/>
                <a:latin typeface="+mn-lt"/>
                <a:ea typeface="+mn-ea"/>
                <a:cs typeface="+mn-cs"/>
              </a:rPr>
              <a:t> or with the class describing the picture. Students should need less guidance this time around, having got the concept in the earlier slide. </a:t>
            </a:r>
          </a:p>
          <a:p>
            <a:endParaRPr lang="en-US" dirty="0" smtClean="0"/>
          </a:p>
          <a:p>
            <a:r>
              <a:rPr lang="en-US" sz="1200" b="0" i="0" kern="1200" baseline="0" dirty="0" smtClean="0">
                <a:solidFill>
                  <a:schemeClr val="tx1"/>
                </a:solidFill>
                <a:effectLst/>
                <a:latin typeface="+mn-lt"/>
                <a:ea typeface="+mn-ea"/>
                <a:cs typeface="+mn-cs"/>
              </a:rPr>
              <a:t> The mouse click will bring up some example words to describe the area. </a:t>
            </a:r>
          </a:p>
          <a:p>
            <a:r>
              <a:rPr lang="en-US" sz="1200" b="0" i="0" kern="1200" baseline="0" dirty="0" smtClean="0">
                <a:solidFill>
                  <a:schemeClr val="tx1"/>
                </a:solidFill>
                <a:effectLst/>
                <a:latin typeface="+mn-lt"/>
                <a:ea typeface="+mn-ea"/>
                <a:cs typeface="+mn-cs"/>
              </a:rPr>
              <a:t>Ask students if there are any new one they didn’t think up there, or if they had ones that are not up there. </a:t>
            </a:r>
          </a:p>
          <a:p>
            <a:endParaRPr lang="en-US" sz="1200" b="0" i="0" kern="1200" baseline="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Additional information: There are many</a:t>
            </a:r>
            <a:r>
              <a:rPr lang="en-US" sz="1200" b="0" i="1" kern="1200" baseline="0" dirty="0" smtClean="0">
                <a:solidFill>
                  <a:schemeClr val="tx1"/>
                </a:solidFill>
                <a:effectLst/>
                <a:latin typeface="+mn-lt"/>
                <a:ea typeface="+mn-ea"/>
                <a:cs typeface="+mn-cs"/>
              </a:rPr>
              <a:t> mountains around Antarctica. </a:t>
            </a:r>
            <a:r>
              <a:rPr lang="en-US" sz="1200" b="0" i="1" kern="1200" dirty="0" smtClean="0">
                <a:solidFill>
                  <a:schemeClr val="tx1"/>
                </a:solidFill>
                <a:effectLst/>
                <a:latin typeface="+mn-lt"/>
                <a:ea typeface="+mn-ea"/>
                <a:cs typeface="+mn-cs"/>
              </a:rPr>
              <a:t>Vinson Massif is the highest mountain in Antarctica at 16,050 </a:t>
            </a:r>
            <a:r>
              <a:rPr lang="en-US" sz="1200" b="0" i="1" kern="1200" dirty="0" err="1" smtClean="0">
                <a:solidFill>
                  <a:schemeClr val="tx1"/>
                </a:solidFill>
                <a:effectLst/>
                <a:latin typeface="+mn-lt"/>
                <a:ea typeface="+mn-ea"/>
                <a:cs typeface="+mn-cs"/>
              </a:rPr>
              <a:t>ft</a:t>
            </a:r>
            <a:r>
              <a:rPr lang="en-US" sz="1200" b="0" i="1" kern="1200" dirty="0" smtClean="0">
                <a:solidFill>
                  <a:schemeClr val="tx1"/>
                </a:solidFill>
                <a:effectLst/>
                <a:latin typeface="+mn-lt"/>
                <a:ea typeface="+mn-ea"/>
                <a:cs typeface="+mn-cs"/>
              </a:rPr>
              <a:t> / 4,892 m and one of the Seven Summits. It is located about 750 miles from the South Pole.</a:t>
            </a:r>
            <a:r>
              <a:rPr lang="en-US" sz="1200" b="0" i="1" kern="1200" baseline="0" dirty="0" smtClean="0">
                <a:solidFill>
                  <a:schemeClr val="tx1"/>
                </a:solidFill>
                <a:effectLst/>
                <a:latin typeface="+mn-lt"/>
                <a:ea typeface="+mn-ea"/>
                <a:cs typeface="+mn-cs"/>
              </a:rPr>
              <a:t> The second highest is Mount Tyree at 15,919 </a:t>
            </a:r>
            <a:r>
              <a:rPr lang="en-US" sz="1200" b="0" i="1" kern="1200" baseline="0" dirty="0" err="1" smtClean="0">
                <a:solidFill>
                  <a:schemeClr val="tx1"/>
                </a:solidFill>
                <a:effectLst/>
                <a:latin typeface="+mn-lt"/>
                <a:ea typeface="+mn-ea"/>
                <a:cs typeface="+mn-cs"/>
              </a:rPr>
              <a:t>ft</a:t>
            </a:r>
            <a:r>
              <a:rPr lang="en-US" sz="1200" b="0" i="1" kern="1200" baseline="0" dirty="0" smtClean="0">
                <a:solidFill>
                  <a:schemeClr val="tx1"/>
                </a:solidFill>
                <a:effectLst/>
                <a:latin typeface="+mn-lt"/>
                <a:ea typeface="+mn-ea"/>
                <a:cs typeface="+mn-cs"/>
              </a:rPr>
              <a:t> / 4,852 m. Mount Erebus on Ross Island (where NZ’s Scott Base is located) is the second highest volcano in Antarctica at an elevation of </a:t>
            </a:r>
            <a:r>
              <a:rPr lang="en-US" sz="1200" b="0" i="1" kern="1200" dirty="0" smtClean="0">
                <a:solidFill>
                  <a:schemeClr val="tx1"/>
                </a:solidFill>
                <a:effectLst/>
                <a:latin typeface="+mn-lt"/>
                <a:ea typeface="+mn-ea"/>
                <a:cs typeface="+mn-cs"/>
              </a:rPr>
              <a:t>3,794 m (12,448 </a:t>
            </a:r>
            <a:r>
              <a:rPr lang="en-US" sz="1200" b="0" i="1" kern="1200" dirty="0" err="1" smtClean="0">
                <a:solidFill>
                  <a:schemeClr val="tx1"/>
                </a:solidFill>
                <a:effectLst/>
                <a:latin typeface="+mn-lt"/>
                <a:ea typeface="+mn-ea"/>
                <a:cs typeface="+mn-cs"/>
              </a:rPr>
              <a:t>ft</a:t>
            </a:r>
            <a:r>
              <a:rPr lang="en-US" sz="1200" b="0" i="1" kern="1200" dirty="0" smtClean="0">
                <a:solidFill>
                  <a:schemeClr val="tx1"/>
                </a:solidFill>
                <a:effectLst/>
                <a:latin typeface="+mn-lt"/>
                <a:ea typeface="+mn-ea"/>
                <a:cs typeface="+mn-cs"/>
              </a:rPr>
              <a:t>), the highest is </a:t>
            </a:r>
            <a:r>
              <a:rPr lang="en-US" sz="1200" b="0" i="1" kern="1200" baseline="0" dirty="0" smtClean="0">
                <a:solidFill>
                  <a:schemeClr val="tx1"/>
                </a:solidFill>
                <a:effectLst/>
                <a:latin typeface="+mn-lt"/>
                <a:ea typeface="+mn-ea"/>
                <a:cs typeface="+mn-cs"/>
              </a:rPr>
              <a:t>Mount Sidley.</a:t>
            </a:r>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For</a:t>
            </a:r>
            <a:r>
              <a:rPr lang="en-US" sz="1200" b="0" i="1" kern="1200" baseline="0" dirty="0" smtClean="0">
                <a:solidFill>
                  <a:schemeClr val="tx1"/>
                </a:solidFill>
                <a:effectLst/>
                <a:latin typeface="+mn-lt"/>
                <a:ea typeface="+mn-ea"/>
                <a:cs typeface="+mn-cs"/>
              </a:rPr>
              <a:t> a map with mountains check out the following link: http://peakery.com/explore/map/?country=AQ </a:t>
            </a:r>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total ice-free area of Antarctica comprises less than 0.4% of the continent. The ice-free regions, of which about 90% are soil forming, are located mainly on the continental coastline, particularly on the Antarctic Peninsula and in the McMurdo Dry Valleys in the Ross Sea Region.</a:t>
            </a:r>
            <a:endParaRPr lang="en-US" i="1" baseline="0" dirty="0" smtClean="0"/>
          </a:p>
          <a:p>
            <a:r>
              <a:rPr lang="en-US" sz="1200" b="0" i="1" kern="1200" dirty="0" smtClean="0">
                <a:solidFill>
                  <a:schemeClr val="tx1"/>
                </a:solidFill>
                <a:effectLst/>
                <a:latin typeface="+mn-lt"/>
                <a:ea typeface="+mn-ea"/>
                <a:cs typeface="+mn-cs"/>
              </a:rPr>
              <a:t>“Conditions on the high interior plateau are much colder as a result of its higher elevation, higher latitude and greater distance from the ocean. Here, summer temperatures struggle to get above −20°C and monthly means fall below −60°C in winter. </a:t>
            </a:r>
            <a:r>
              <a:rPr lang="en-US" sz="1200" b="0" i="1" kern="1200" dirty="0" err="1" smtClean="0">
                <a:solidFill>
                  <a:schemeClr val="tx1"/>
                </a:solidFill>
                <a:effectLst/>
                <a:latin typeface="+mn-lt"/>
                <a:ea typeface="+mn-ea"/>
                <a:cs typeface="+mn-cs"/>
              </a:rPr>
              <a:t>Vostok</a:t>
            </a:r>
            <a:r>
              <a:rPr lang="en-US" sz="1200" b="0" i="1" kern="1200" dirty="0" smtClean="0">
                <a:solidFill>
                  <a:schemeClr val="tx1"/>
                </a:solidFill>
                <a:effectLst/>
                <a:latin typeface="+mn-lt"/>
                <a:ea typeface="+mn-ea"/>
                <a:cs typeface="+mn-cs"/>
              </a:rPr>
              <a:t> station holds the record for the lowest ever temperature recorded at the surface of the Earth (−89.2°C) “ </a:t>
            </a:r>
            <a:r>
              <a:rPr lang="en-US" sz="1200" b="0" i="0" kern="1200" dirty="0" smtClean="0">
                <a:solidFill>
                  <a:schemeClr val="tx1"/>
                </a:solidFill>
                <a:effectLst/>
                <a:latin typeface="+mn-lt"/>
                <a:ea typeface="+mn-ea"/>
                <a:cs typeface="+mn-cs"/>
              </a:rPr>
              <a:t>http://www.antarctica.ac.uk/about_antarctica/geography/weather/temperatures.php</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Picture was taken myself, behind Scott Base looking down.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Click one: Brings up describing words one after another. </a:t>
            </a:r>
            <a:endParaRPr lang="en-US" sz="1200" b="0" i="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9F3AB3B9-C5EB-4717-A5BA-29A97444EEB4}" type="slidenum">
              <a:rPr lang="en-US" smtClean="0"/>
              <a:t>7</a:t>
            </a:fld>
            <a:endParaRPr lang="en-US"/>
          </a:p>
        </p:txBody>
      </p:sp>
    </p:spTree>
    <p:extLst>
      <p:ext uri="{BB962C8B-B14F-4D97-AF65-F5344CB8AC3E}">
        <p14:creationId xmlns:p14="http://schemas.microsoft.com/office/powerpoint/2010/main" val="136339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Sub-Antarctic Islands: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Begin this</a:t>
            </a:r>
            <a:r>
              <a:rPr lang="en-US" baseline="0" dirty="0" smtClean="0"/>
              <a:t> slide by reading the text bellow the image out to the class.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a:t>
            </a:r>
            <a:r>
              <a:rPr lang="en-US" dirty="0" smtClean="0"/>
              <a:t>h</a:t>
            </a:r>
            <a:r>
              <a:rPr lang="en-US" sz="1200" b="0" i="0" kern="1200" dirty="0" smtClean="0">
                <a:solidFill>
                  <a:schemeClr val="tx1"/>
                </a:solidFill>
                <a:effectLst/>
                <a:latin typeface="+mn-lt"/>
                <a:ea typeface="+mn-ea"/>
                <a:cs typeface="+mn-cs"/>
              </a:rPr>
              <a:t>ave students discuss with a peers</a:t>
            </a:r>
            <a:r>
              <a:rPr lang="en-US" sz="1200" b="0" i="0" kern="1200" baseline="0" dirty="0" smtClean="0">
                <a:solidFill>
                  <a:schemeClr val="tx1"/>
                </a:solidFill>
                <a:effectLst/>
                <a:latin typeface="+mn-lt"/>
                <a:ea typeface="+mn-ea"/>
                <a:cs typeface="+mn-cs"/>
              </a:rPr>
              <a:t> or with the class describing the picture. Students should need less guidance this time around, having got the concept in the earlier slide. </a:t>
            </a:r>
          </a:p>
          <a:p>
            <a:endParaRPr lang="en-US" dirty="0" smtClean="0"/>
          </a:p>
          <a:p>
            <a:r>
              <a:rPr lang="en-US" sz="1200" b="0" i="0" kern="1200" baseline="0" dirty="0" smtClean="0">
                <a:solidFill>
                  <a:schemeClr val="tx1"/>
                </a:solidFill>
                <a:effectLst/>
                <a:latin typeface="+mn-lt"/>
                <a:ea typeface="+mn-ea"/>
                <a:cs typeface="+mn-cs"/>
              </a:rPr>
              <a:t> The mouse click will bring up some example words to describe the area. </a:t>
            </a:r>
          </a:p>
          <a:p>
            <a:r>
              <a:rPr lang="en-US" sz="1200" b="0" i="0" kern="1200" baseline="0" dirty="0" smtClean="0">
                <a:solidFill>
                  <a:schemeClr val="tx1"/>
                </a:solidFill>
                <a:effectLst/>
                <a:latin typeface="+mn-lt"/>
                <a:ea typeface="+mn-ea"/>
                <a:cs typeface="+mn-cs"/>
              </a:rPr>
              <a:t>Ask students if there are any new one they didn’t think up there, or if they had ones that are not up there. </a:t>
            </a:r>
          </a:p>
          <a:p>
            <a:endParaRPr lang="en-US" sz="1200" b="0" i="1" kern="1200" baseline="0" dirty="0" smtClean="0">
              <a:solidFill>
                <a:schemeClr val="tx1"/>
              </a:solidFill>
              <a:effectLst/>
              <a:latin typeface="+mn-lt"/>
              <a:ea typeface="+mn-ea"/>
              <a:cs typeface="+mn-cs"/>
            </a:endParaRPr>
          </a:p>
          <a:p>
            <a:r>
              <a:rPr lang="en-US" i="1" dirty="0" smtClean="0"/>
              <a:t>Additional information: Antarctic islands are the islands around Antarctica situated south of the Antarctic Convergence. Sub Antarctic islands are the islands around Antarctica situated north of and adjacent to the Antarctic Convergence.</a:t>
            </a:r>
          </a:p>
          <a:p>
            <a:r>
              <a:rPr lang="en-US" i="1" dirty="0" smtClean="0"/>
              <a:t>According to the terms of the Antarctic Treaty, claims to sovereignty over lands south of 60°S are not asserted. This includes some of the Antarctic islands and none of the sub Antarctic ones.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New Zealand </a:t>
            </a:r>
            <a:r>
              <a:rPr lang="en-US" i="1" dirty="0" err="1" smtClean="0"/>
              <a:t>Subantarctic</a:t>
            </a:r>
            <a:r>
              <a:rPr lang="en-US" i="1" dirty="0" smtClean="0"/>
              <a:t> Islands comprise the five southernmost groups of the New Zealand outlying islands. They are collectively designated as a UNESCO World Heritage Site. The islands</a:t>
            </a:r>
            <a:r>
              <a:rPr lang="en-US" i="1" baseline="0" dirty="0" smtClean="0"/>
              <a:t> are Antipodes Islands, Auckland Islands, Bounty Islands, Campbell Island group and The Snares.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picture was taken at </a:t>
            </a:r>
            <a:r>
              <a:rPr lang="en-US" sz="1200" b="0" i="1" kern="1200" dirty="0" smtClean="0">
                <a:solidFill>
                  <a:schemeClr val="tx1"/>
                </a:solidFill>
                <a:effectLst/>
                <a:latin typeface="+mn-lt"/>
                <a:ea typeface="+mn-ea"/>
                <a:cs typeface="+mn-cs"/>
              </a:rPr>
              <a:t>Heard Island </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Picture </a:t>
            </a:r>
            <a:r>
              <a:rPr lang="en-US" sz="1200" b="0" i="0" kern="1200" baseline="0" dirty="0" smtClean="0">
                <a:solidFill>
                  <a:schemeClr val="tx1"/>
                </a:solidFill>
                <a:effectLst/>
                <a:latin typeface="+mn-lt"/>
                <a:ea typeface="+mn-ea"/>
                <a:cs typeface="+mn-cs"/>
              </a:rPr>
              <a:t>was taken from the Heritage Expedition website, </a:t>
            </a:r>
            <a:r>
              <a:rPr lang="en-US" dirty="0" smtClean="0"/>
              <a:t>http://heritage-expeditions.com/trip/south-indian-ocean/#!prettyPhoto</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Click one: Brings up describing words one after another.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AB3B9-C5EB-4717-A5BA-29A97444EEB4}" type="slidenum">
              <a:rPr lang="en-US" smtClean="0"/>
              <a:t>8</a:t>
            </a:fld>
            <a:endParaRPr lang="en-US"/>
          </a:p>
        </p:txBody>
      </p:sp>
    </p:spTree>
    <p:extLst>
      <p:ext uri="{BB962C8B-B14F-4D97-AF65-F5344CB8AC3E}">
        <p14:creationId xmlns:p14="http://schemas.microsoft.com/office/powerpoint/2010/main" val="311454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Antarctic Sea: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Begin this</a:t>
            </a:r>
            <a:r>
              <a:rPr lang="en-US" baseline="0" dirty="0" smtClean="0"/>
              <a:t> slide by reading the text bellow the image out to the class.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a:t>
            </a:r>
            <a:r>
              <a:rPr lang="en-US" dirty="0" smtClean="0"/>
              <a:t>h</a:t>
            </a:r>
            <a:r>
              <a:rPr lang="en-US" sz="1200" b="0" i="0" kern="1200" dirty="0" smtClean="0">
                <a:solidFill>
                  <a:schemeClr val="tx1"/>
                </a:solidFill>
                <a:effectLst/>
                <a:latin typeface="+mn-lt"/>
                <a:ea typeface="+mn-ea"/>
                <a:cs typeface="+mn-cs"/>
              </a:rPr>
              <a:t>ave students discuss with a peers</a:t>
            </a:r>
            <a:r>
              <a:rPr lang="en-US" sz="1200" b="0" i="0" kern="1200" baseline="0" dirty="0" smtClean="0">
                <a:solidFill>
                  <a:schemeClr val="tx1"/>
                </a:solidFill>
                <a:effectLst/>
                <a:latin typeface="+mn-lt"/>
                <a:ea typeface="+mn-ea"/>
                <a:cs typeface="+mn-cs"/>
              </a:rPr>
              <a:t> or with the class describing the picture. Students should need less guidance this time around, having got the concept in the earlier slide. </a:t>
            </a:r>
          </a:p>
          <a:p>
            <a:endParaRPr lang="en-US" dirty="0" smtClean="0"/>
          </a:p>
          <a:p>
            <a:r>
              <a:rPr lang="en-US" sz="1200" b="0" i="0" kern="1200" baseline="0" dirty="0" smtClean="0">
                <a:solidFill>
                  <a:schemeClr val="tx1"/>
                </a:solidFill>
                <a:effectLst/>
                <a:latin typeface="+mn-lt"/>
                <a:ea typeface="+mn-ea"/>
                <a:cs typeface="+mn-cs"/>
              </a:rPr>
              <a:t> The mouse click will bring up some example words to describe the area. </a:t>
            </a:r>
          </a:p>
          <a:p>
            <a:r>
              <a:rPr lang="en-US" sz="1200" b="0" i="0" kern="1200" baseline="0" dirty="0" smtClean="0">
                <a:solidFill>
                  <a:schemeClr val="tx1"/>
                </a:solidFill>
                <a:effectLst/>
                <a:latin typeface="+mn-lt"/>
                <a:ea typeface="+mn-ea"/>
                <a:cs typeface="+mn-cs"/>
              </a:rPr>
              <a:t>Ask students if there are any new one they didn’t think up there, or if they had ones that are not up there. </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Additional information: Southern Ocean temperatures vary from about −2 to 10 °C.</a:t>
            </a:r>
            <a:r>
              <a:rPr lang="en-US" i="1" baseline="0" dirty="0" smtClean="0"/>
              <a:t> Cyclonic storms travel eastward around the continent and frequently become intense because of the temperature contrast between ice and open ocean. The ocean-area from about latitude 40 south to the Antarctic Circle has the strongest average winds found anywhere on Earth.</a:t>
            </a:r>
            <a:endParaRPr lang="en-US" i="1" dirty="0" smtClean="0"/>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Picture was taken from </a:t>
            </a:r>
            <a:r>
              <a:rPr lang="en-US" sz="1200" b="0" i="0" kern="1200" baseline="0" dirty="0" err="1" smtClean="0">
                <a:solidFill>
                  <a:schemeClr val="tx1"/>
                </a:solidFill>
                <a:effectLst/>
                <a:latin typeface="+mn-lt"/>
                <a:ea typeface="+mn-ea"/>
                <a:cs typeface="+mn-cs"/>
              </a:rPr>
              <a:t>Huffpost</a:t>
            </a:r>
            <a:r>
              <a:rPr lang="en-US" sz="1200" b="0" i="0" kern="1200" baseline="0" dirty="0" smtClean="0">
                <a:solidFill>
                  <a:schemeClr val="tx1"/>
                </a:solidFill>
                <a:effectLst/>
                <a:latin typeface="+mn-lt"/>
                <a:ea typeface="+mn-ea"/>
                <a:cs typeface="+mn-cs"/>
              </a:rPr>
              <a:t>, </a:t>
            </a:r>
            <a:r>
              <a:rPr lang="en-US" dirty="0" smtClean="0"/>
              <a:t>http://i.huffpost.com/gen/1246068/thumbs/o-ANTARCTIC-SEA-facebook.jpg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Click one: Brings up describing words one after another. </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3AB3B9-C5EB-4717-A5BA-29A97444EEB4}" type="slidenum">
              <a:rPr lang="en-US" smtClean="0"/>
              <a:t>9</a:t>
            </a:fld>
            <a:endParaRPr lang="en-US"/>
          </a:p>
        </p:txBody>
      </p:sp>
    </p:spTree>
    <p:extLst>
      <p:ext uri="{BB962C8B-B14F-4D97-AF65-F5344CB8AC3E}">
        <p14:creationId xmlns:p14="http://schemas.microsoft.com/office/powerpoint/2010/main" val="38912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BC03B-1730-4B80-B268-374C76807466}"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262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BC03B-1730-4B80-B268-374C76807466}"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27945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BC03B-1730-4B80-B268-374C76807466}"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142066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BC03B-1730-4B80-B268-374C76807466}"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314489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BC03B-1730-4B80-B268-374C76807466}"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361411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BC03B-1730-4B80-B268-374C76807466}"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1717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BC03B-1730-4B80-B268-374C76807466}" type="datetimeFigureOut">
              <a:rPr lang="en-US" smtClean="0"/>
              <a:t>20-Feb-15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354330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BC03B-1730-4B80-B268-374C76807466}" type="datetimeFigureOut">
              <a:rPr lang="en-US" smtClean="0"/>
              <a:t>20-Feb-15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238364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BC03B-1730-4B80-B268-374C76807466}" type="datetimeFigureOut">
              <a:rPr lang="en-US" smtClean="0"/>
              <a:t>20-Feb-15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53890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C03B-1730-4B80-B268-374C76807466}"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100146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C03B-1730-4B80-B268-374C76807466}"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62717-0EE8-4DAE-8E2E-EC848E752786}" type="slidenum">
              <a:rPr lang="en-US" smtClean="0"/>
              <a:t>‹#›</a:t>
            </a:fld>
            <a:endParaRPr lang="en-US"/>
          </a:p>
        </p:txBody>
      </p:sp>
    </p:spTree>
    <p:extLst>
      <p:ext uri="{BB962C8B-B14F-4D97-AF65-F5344CB8AC3E}">
        <p14:creationId xmlns:p14="http://schemas.microsoft.com/office/powerpoint/2010/main" val="215697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BC03B-1730-4B80-B268-374C76807466}" type="datetimeFigureOut">
              <a:rPr lang="en-US" smtClean="0"/>
              <a:t>20-Feb-15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62717-0EE8-4DAE-8E2E-EC848E752786}" type="slidenum">
              <a:rPr lang="en-US" smtClean="0"/>
              <a:t>‹#›</a:t>
            </a:fld>
            <a:endParaRPr lang="en-US"/>
          </a:p>
        </p:txBody>
      </p:sp>
    </p:spTree>
    <p:extLst>
      <p:ext uri="{BB962C8B-B14F-4D97-AF65-F5344CB8AC3E}">
        <p14:creationId xmlns:p14="http://schemas.microsoft.com/office/powerpoint/2010/main" val="630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XBlm1jdOE8"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dictionary.referenc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362200"/>
          </a:xfrm>
        </p:spPr>
        <p:txBody>
          <a:bodyPr>
            <a:normAutofit fontScale="90000"/>
          </a:bodyPr>
          <a:lstStyle/>
          <a:p>
            <a:r>
              <a:rPr lang="en-US" sz="8000" dirty="0" smtClean="0"/>
              <a:t>PowerPoint for:</a:t>
            </a:r>
            <a:br>
              <a:rPr lang="en-US" sz="8000" dirty="0" smtClean="0"/>
            </a:br>
            <a:r>
              <a:rPr lang="en-US" sz="8000" dirty="0" smtClean="0"/>
              <a:t>Antarctic </a:t>
            </a:r>
            <a:r>
              <a:rPr lang="en-US" sz="8000" dirty="0"/>
              <a:t>habitats</a:t>
            </a:r>
          </a:p>
        </p:txBody>
      </p:sp>
    </p:spTree>
    <p:extLst>
      <p:ext uri="{BB962C8B-B14F-4D97-AF65-F5344CB8AC3E}">
        <p14:creationId xmlns:p14="http://schemas.microsoft.com/office/powerpoint/2010/main" val="3159820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endParaRPr lang="en-US" dirty="0"/>
          </a:p>
        </p:txBody>
      </p:sp>
      <p:pic>
        <p:nvPicPr>
          <p:cNvPr id="4" name="iXBlm1jdOE8"/>
          <p:cNvPicPr>
            <a:picLocks noGrp="1" noRot="1" noChangeAspect="1"/>
          </p:cNvPicPr>
          <p:nvPr>
            <p:ph idx="1"/>
            <a:videoFile r:link="rId1"/>
          </p:nvPr>
        </p:nvPicPr>
        <p:blipFill>
          <a:blip r:embed="rId4"/>
          <a:stretch>
            <a:fillRect/>
          </a:stretch>
        </p:blipFill>
        <p:spPr>
          <a:xfrm>
            <a:off x="-8467" y="1590675"/>
            <a:ext cx="9152467" cy="5148263"/>
          </a:xfrm>
          <a:prstGeom prst="rect">
            <a:avLst/>
          </a:prstGeom>
        </p:spPr>
      </p:pic>
    </p:spTree>
    <p:extLst>
      <p:ext uri="{BB962C8B-B14F-4D97-AF65-F5344CB8AC3E}">
        <p14:creationId xmlns:p14="http://schemas.microsoft.com/office/powerpoint/2010/main" val="217717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Definition: </a:t>
            </a:r>
            <a:endParaRPr lang="en-US" dirty="0"/>
          </a:p>
        </p:txBody>
      </p:sp>
      <p:sp>
        <p:nvSpPr>
          <p:cNvPr id="3" name="Content Placeholder 2"/>
          <p:cNvSpPr>
            <a:spLocks noGrp="1"/>
          </p:cNvSpPr>
          <p:nvPr>
            <p:ph idx="1"/>
          </p:nvPr>
        </p:nvSpPr>
        <p:spPr/>
        <p:txBody>
          <a:bodyPr>
            <a:normAutofit fontScale="92500"/>
          </a:bodyPr>
          <a:lstStyle/>
          <a:p>
            <a:r>
              <a:rPr lang="en-US" sz="4800" dirty="0" smtClean="0"/>
              <a:t>“The</a:t>
            </a:r>
            <a:r>
              <a:rPr lang="en-US" sz="4800" dirty="0"/>
              <a:t> natural environment of </a:t>
            </a:r>
            <a:r>
              <a:rPr lang="en-US" sz="4800" dirty="0" smtClean="0"/>
              <a:t>  an</a:t>
            </a:r>
            <a:r>
              <a:rPr lang="en-US" sz="4800" dirty="0"/>
              <a:t> </a:t>
            </a:r>
            <a:r>
              <a:rPr lang="en-US" sz="4800" dirty="0" smtClean="0"/>
              <a:t>organism”</a:t>
            </a:r>
            <a:r>
              <a:rPr lang="en-US" sz="4800" dirty="0"/>
              <a:t> </a:t>
            </a:r>
            <a:endParaRPr lang="en-US" sz="4800" dirty="0" smtClean="0"/>
          </a:p>
          <a:p>
            <a:r>
              <a:rPr lang="en-US" sz="4800" dirty="0" smtClean="0"/>
              <a:t>“Place </a:t>
            </a:r>
            <a:r>
              <a:rPr lang="en-US" sz="4800" dirty="0" smtClean="0"/>
              <a:t>that</a:t>
            </a:r>
            <a:r>
              <a:rPr lang="en-US" sz="4800" dirty="0"/>
              <a:t> is natural for </a:t>
            </a:r>
            <a:r>
              <a:rPr lang="en-US" sz="4800" dirty="0" smtClean="0"/>
              <a:t>the life and growth of an </a:t>
            </a:r>
            <a:r>
              <a:rPr lang="en-US" sz="4800" dirty="0" smtClean="0"/>
              <a:t>organism”</a:t>
            </a:r>
            <a:endParaRPr lang="en-US" sz="4800" dirty="0" smtClean="0"/>
          </a:p>
          <a:p>
            <a:endParaRPr lang="en-US" dirty="0" smtClean="0"/>
          </a:p>
          <a:p>
            <a:pPr marL="0" indent="0">
              <a:buNone/>
            </a:pPr>
            <a:r>
              <a:rPr lang="en-US" dirty="0"/>
              <a:t>	</a:t>
            </a:r>
            <a:r>
              <a:rPr lang="en-US" dirty="0" smtClean="0">
                <a:hlinkClick r:id="rId3"/>
              </a:rPr>
              <a:t>http://dictionary.reference.com/</a:t>
            </a:r>
            <a:r>
              <a:rPr lang="en-US" dirty="0" smtClean="0"/>
              <a:t> </a:t>
            </a:r>
            <a:endParaRPr lang="en-US" dirty="0"/>
          </a:p>
        </p:txBody>
      </p:sp>
    </p:spTree>
    <p:extLst>
      <p:ext uri="{BB962C8B-B14F-4D97-AF65-F5344CB8AC3E}">
        <p14:creationId xmlns:p14="http://schemas.microsoft.com/office/powerpoint/2010/main" val="5103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th06.deviantart.net/fs11/PRE/i/2006/248/9/3/World_longest_Panorama_by_Pegasus_Express.jpg"/>
          <p:cNvPicPr>
            <a:picLocks noChangeAspect="1" noChangeArrowheads="1"/>
          </p:cNvPicPr>
          <p:nvPr/>
        </p:nvPicPr>
        <p:blipFill rotWithShape="1">
          <a:blip r:embed="rId3">
            <a:extLst>
              <a:ext uri="{28A0092B-C50C-407E-A947-70E740481C1C}">
                <a14:useLocalDpi xmlns:a14="http://schemas.microsoft.com/office/drawing/2010/main" val="0"/>
              </a:ext>
            </a:extLst>
          </a:blip>
          <a:srcRect r="39173" b="2898"/>
          <a:stretch/>
        </p:blipFill>
        <p:spPr bwMode="auto">
          <a:xfrm>
            <a:off x="-53009" y="3182269"/>
            <a:ext cx="9293605" cy="2959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croevolution.net/images/ideal-giraffe-habitat-40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 y="3478235"/>
            <a:ext cx="4493655" cy="337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rietta.edu/~biol/biomes/ree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0262"/>
            <a:ext cx="5354396" cy="3299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peyfisheryboard.com/wp-content/uploads/2012/02/habita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4255" y="3478235"/>
            <a:ext cx="5525502" cy="3379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ocp.org/spiritandsong.com/images/desert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
            <a:ext cx="5142752" cy="329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8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Antarctica's Habitats </a:t>
            </a:r>
            <a:endParaRPr lang="en-US" dirty="0"/>
          </a:p>
        </p:txBody>
      </p:sp>
      <p:sp>
        <p:nvSpPr>
          <p:cNvPr id="3" name="Content Placeholder 2"/>
          <p:cNvSpPr>
            <a:spLocks noGrp="1"/>
          </p:cNvSpPr>
          <p:nvPr>
            <p:ph idx="1"/>
          </p:nvPr>
        </p:nvSpPr>
        <p:spPr/>
        <p:txBody>
          <a:bodyPr>
            <a:normAutofit/>
          </a:bodyPr>
          <a:lstStyle/>
          <a:p>
            <a:r>
              <a:rPr lang="en-US" sz="6000" dirty="0" smtClean="0"/>
              <a:t>Ice</a:t>
            </a:r>
          </a:p>
          <a:p>
            <a:r>
              <a:rPr lang="en-US" sz="6000" dirty="0" smtClean="0"/>
              <a:t>Mountains</a:t>
            </a:r>
          </a:p>
          <a:p>
            <a:r>
              <a:rPr lang="en-US" sz="6000" dirty="0" smtClean="0"/>
              <a:t>Islands</a:t>
            </a:r>
          </a:p>
          <a:p>
            <a:r>
              <a:rPr lang="en-US" sz="6000" dirty="0" smtClean="0"/>
              <a:t>Seas</a:t>
            </a:r>
            <a:endParaRPr lang="en-US" sz="6000" dirty="0"/>
          </a:p>
        </p:txBody>
      </p:sp>
    </p:spTree>
    <p:extLst>
      <p:ext uri="{BB962C8B-B14F-4D97-AF65-F5344CB8AC3E}">
        <p14:creationId xmlns:p14="http://schemas.microsoft.com/office/powerpoint/2010/main" val="16403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sheet &amp; Sea Ice</a:t>
            </a:r>
            <a:endParaRPr lang="en-US" dirty="0"/>
          </a:p>
        </p:txBody>
      </p:sp>
      <p:pic>
        <p:nvPicPr>
          <p:cNvPr id="1026" name="Picture 2" descr="C:\Users\Michael\Pictures\Antarctica\me\Photos\PC17003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71601"/>
            <a:ext cx="5384799" cy="4038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486400"/>
            <a:ext cx="8077200" cy="1323439"/>
          </a:xfrm>
          <a:prstGeom prst="rect">
            <a:avLst/>
          </a:prstGeom>
          <a:noFill/>
        </p:spPr>
        <p:txBody>
          <a:bodyPr wrap="square" rtlCol="0">
            <a:spAutoFit/>
          </a:bodyPr>
          <a:lstStyle/>
          <a:p>
            <a:pPr algn="ctr"/>
            <a:r>
              <a:rPr lang="en-US" sz="2000" b="1" dirty="0" smtClean="0"/>
              <a:t>Antarctica’s sheet ice is thick ice that stays there year round. The Sea ice usually forms over the winter months when the seas  surrounding Antarctica freeze. Over the summer period the ice cracks and forms these huge </a:t>
            </a:r>
            <a:r>
              <a:rPr lang="en-US" sz="2000" b="1" dirty="0"/>
              <a:t>floating pieces of </a:t>
            </a:r>
            <a:r>
              <a:rPr lang="en-US" sz="2000" b="1" dirty="0" smtClean="0"/>
              <a:t>ice, known as </a:t>
            </a:r>
            <a:r>
              <a:rPr lang="en-US" sz="2000" b="1" dirty="0"/>
              <a:t>P</a:t>
            </a:r>
            <a:r>
              <a:rPr lang="en-US" sz="2000" b="1" dirty="0" smtClean="0"/>
              <a:t>ack </a:t>
            </a:r>
            <a:r>
              <a:rPr lang="en-US" sz="2000" b="1" dirty="0"/>
              <a:t>I</a:t>
            </a:r>
            <a:r>
              <a:rPr lang="en-US" sz="2000" b="1" dirty="0" smtClean="0"/>
              <a:t>ce. </a:t>
            </a:r>
            <a:endParaRPr lang="en-US" sz="2000" b="1" dirty="0"/>
          </a:p>
        </p:txBody>
      </p:sp>
      <p:sp>
        <p:nvSpPr>
          <p:cNvPr id="5" name="TextBox 4"/>
          <p:cNvSpPr txBox="1"/>
          <p:nvPr/>
        </p:nvSpPr>
        <p:spPr>
          <a:xfrm>
            <a:off x="482711" y="1752599"/>
            <a:ext cx="1039067" cy="646331"/>
          </a:xfrm>
          <a:prstGeom prst="rect">
            <a:avLst/>
          </a:prstGeom>
          <a:noFill/>
        </p:spPr>
        <p:txBody>
          <a:bodyPr wrap="none" rtlCol="0">
            <a:spAutoFit/>
          </a:bodyPr>
          <a:lstStyle/>
          <a:p>
            <a:r>
              <a:rPr lang="en-US" sz="3600" b="1" dirty="0" smtClean="0"/>
              <a:t>Cold</a:t>
            </a:r>
            <a:endParaRPr lang="en-US" sz="3600" b="1" dirty="0"/>
          </a:p>
        </p:txBody>
      </p:sp>
      <p:sp>
        <p:nvSpPr>
          <p:cNvPr id="7" name="TextBox 6"/>
          <p:cNvSpPr txBox="1"/>
          <p:nvPr/>
        </p:nvSpPr>
        <p:spPr>
          <a:xfrm>
            <a:off x="1517646" y="3232958"/>
            <a:ext cx="1409168" cy="646331"/>
          </a:xfrm>
          <a:prstGeom prst="rect">
            <a:avLst/>
          </a:prstGeom>
          <a:noFill/>
        </p:spPr>
        <p:txBody>
          <a:bodyPr wrap="none" rtlCol="0">
            <a:spAutoFit/>
          </a:bodyPr>
          <a:lstStyle/>
          <a:p>
            <a:r>
              <a:rPr lang="en-US" sz="3600" b="1" dirty="0" smtClean="0"/>
              <a:t>Empty</a:t>
            </a:r>
            <a:endParaRPr lang="en-US" sz="3600" b="1" dirty="0"/>
          </a:p>
        </p:txBody>
      </p:sp>
      <p:sp>
        <p:nvSpPr>
          <p:cNvPr id="8" name="TextBox 7"/>
          <p:cNvSpPr txBox="1"/>
          <p:nvPr/>
        </p:nvSpPr>
        <p:spPr>
          <a:xfrm>
            <a:off x="7086600" y="2075765"/>
            <a:ext cx="1344151" cy="646331"/>
          </a:xfrm>
          <a:prstGeom prst="rect">
            <a:avLst/>
          </a:prstGeom>
          <a:noFill/>
        </p:spPr>
        <p:txBody>
          <a:bodyPr wrap="none" rtlCol="0">
            <a:spAutoFit/>
          </a:bodyPr>
          <a:lstStyle/>
          <a:p>
            <a:r>
              <a:rPr lang="en-US" sz="3600" b="1" dirty="0" smtClean="0"/>
              <a:t>Bright</a:t>
            </a:r>
            <a:endParaRPr lang="en-US" sz="3600" b="1" dirty="0"/>
          </a:p>
        </p:txBody>
      </p:sp>
      <p:sp>
        <p:nvSpPr>
          <p:cNvPr id="9" name="TextBox 8"/>
          <p:cNvSpPr txBox="1"/>
          <p:nvPr/>
        </p:nvSpPr>
        <p:spPr>
          <a:xfrm>
            <a:off x="1150512" y="4267200"/>
            <a:ext cx="862737" cy="646331"/>
          </a:xfrm>
          <a:prstGeom prst="rect">
            <a:avLst/>
          </a:prstGeom>
          <a:noFill/>
        </p:spPr>
        <p:txBody>
          <a:bodyPr wrap="none" rtlCol="0">
            <a:spAutoFit/>
          </a:bodyPr>
          <a:lstStyle/>
          <a:p>
            <a:r>
              <a:rPr lang="en-US" sz="3600" b="1" dirty="0" smtClean="0"/>
              <a:t>Sea</a:t>
            </a:r>
            <a:endParaRPr lang="en-US" sz="3600" b="1" dirty="0"/>
          </a:p>
        </p:txBody>
      </p:sp>
      <p:sp>
        <p:nvSpPr>
          <p:cNvPr id="10" name="TextBox 9"/>
          <p:cNvSpPr txBox="1"/>
          <p:nvPr/>
        </p:nvSpPr>
        <p:spPr>
          <a:xfrm>
            <a:off x="6885723" y="4100727"/>
            <a:ext cx="734496" cy="646331"/>
          </a:xfrm>
          <a:prstGeom prst="rect">
            <a:avLst/>
          </a:prstGeom>
          <a:noFill/>
        </p:spPr>
        <p:txBody>
          <a:bodyPr wrap="none" rtlCol="0">
            <a:spAutoFit/>
          </a:bodyPr>
          <a:lstStyle/>
          <a:p>
            <a:r>
              <a:rPr lang="en-US" sz="3600" b="1" dirty="0" smtClean="0"/>
              <a:t>Ice</a:t>
            </a:r>
            <a:endParaRPr lang="en-US" sz="3600" b="1" dirty="0"/>
          </a:p>
        </p:txBody>
      </p:sp>
      <p:sp>
        <p:nvSpPr>
          <p:cNvPr id="11" name="TextBox 10"/>
          <p:cNvSpPr txBox="1"/>
          <p:nvPr/>
        </p:nvSpPr>
        <p:spPr>
          <a:xfrm>
            <a:off x="7315514" y="3232958"/>
            <a:ext cx="1250663" cy="646331"/>
          </a:xfrm>
          <a:prstGeom prst="rect">
            <a:avLst/>
          </a:prstGeom>
          <a:noFill/>
        </p:spPr>
        <p:txBody>
          <a:bodyPr wrap="none" rtlCol="0">
            <a:spAutoFit/>
          </a:bodyPr>
          <a:lstStyle/>
          <a:p>
            <a:r>
              <a:rPr lang="en-US" sz="3600" b="1" dirty="0" smtClean="0"/>
              <a:t>Clean</a:t>
            </a:r>
            <a:endParaRPr lang="en-US" sz="3600" b="1" dirty="0"/>
          </a:p>
        </p:txBody>
      </p:sp>
      <p:sp>
        <p:nvSpPr>
          <p:cNvPr id="12" name="TextBox 11"/>
          <p:cNvSpPr txBox="1"/>
          <p:nvPr/>
        </p:nvSpPr>
        <p:spPr>
          <a:xfrm>
            <a:off x="3808745" y="4438917"/>
            <a:ext cx="1978042" cy="646331"/>
          </a:xfrm>
          <a:prstGeom prst="rect">
            <a:avLst/>
          </a:prstGeom>
          <a:noFill/>
        </p:spPr>
        <p:txBody>
          <a:bodyPr wrap="none" rtlCol="0">
            <a:spAutoFit/>
          </a:bodyPr>
          <a:lstStyle/>
          <a:p>
            <a:r>
              <a:rPr lang="en-US" sz="3600" b="1" dirty="0" smtClean="0"/>
              <a:t>Land free</a:t>
            </a:r>
            <a:endParaRPr lang="en-US" sz="3600" b="1" dirty="0"/>
          </a:p>
        </p:txBody>
      </p:sp>
      <p:sp>
        <p:nvSpPr>
          <p:cNvPr id="13" name="TextBox 12"/>
          <p:cNvSpPr txBox="1"/>
          <p:nvPr/>
        </p:nvSpPr>
        <p:spPr>
          <a:xfrm>
            <a:off x="4350913" y="2400245"/>
            <a:ext cx="893706" cy="646331"/>
          </a:xfrm>
          <a:prstGeom prst="rect">
            <a:avLst/>
          </a:prstGeom>
          <a:noFill/>
        </p:spPr>
        <p:txBody>
          <a:bodyPr wrap="none" rtlCol="0">
            <a:spAutoFit/>
          </a:bodyPr>
          <a:lstStyle/>
          <a:p>
            <a:r>
              <a:rPr lang="en-US" sz="3600" b="1" dirty="0" smtClean="0"/>
              <a:t>Flat</a:t>
            </a:r>
            <a:endParaRPr lang="en-US" sz="3600" b="1" dirty="0"/>
          </a:p>
        </p:txBody>
      </p:sp>
      <p:sp>
        <p:nvSpPr>
          <p:cNvPr id="14" name="TextBox 13"/>
          <p:cNvSpPr txBox="1"/>
          <p:nvPr/>
        </p:nvSpPr>
        <p:spPr>
          <a:xfrm>
            <a:off x="5531315" y="3454396"/>
            <a:ext cx="776175" cy="646331"/>
          </a:xfrm>
          <a:prstGeom prst="rect">
            <a:avLst/>
          </a:prstGeom>
          <a:noFill/>
        </p:spPr>
        <p:txBody>
          <a:bodyPr wrap="none" rtlCol="0">
            <a:spAutoFit/>
          </a:bodyPr>
          <a:lstStyle/>
          <a:p>
            <a:r>
              <a:rPr lang="en-US" sz="3600" b="1" dirty="0" smtClean="0"/>
              <a:t>Big</a:t>
            </a:r>
            <a:endParaRPr lang="en-US" sz="3600" b="1" dirty="0"/>
          </a:p>
        </p:txBody>
      </p:sp>
      <p:sp>
        <p:nvSpPr>
          <p:cNvPr id="15" name="TextBox 14"/>
          <p:cNvSpPr txBox="1"/>
          <p:nvPr/>
        </p:nvSpPr>
        <p:spPr>
          <a:xfrm>
            <a:off x="2784201" y="1524000"/>
            <a:ext cx="2049087" cy="646331"/>
          </a:xfrm>
          <a:prstGeom prst="rect">
            <a:avLst/>
          </a:prstGeom>
          <a:noFill/>
        </p:spPr>
        <p:txBody>
          <a:bodyPr wrap="none" rtlCol="0">
            <a:spAutoFit/>
          </a:bodyPr>
          <a:lstStyle/>
          <a:p>
            <a:r>
              <a:rPr lang="en-US" sz="3600" b="1" dirty="0" smtClean="0"/>
              <a:t>Plant free</a:t>
            </a:r>
            <a:endParaRPr lang="en-US" sz="3600" b="1" dirty="0"/>
          </a:p>
        </p:txBody>
      </p:sp>
      <p:sp>
        <p:nvSpPr>
          <p:cNvPr id="16" name="TextBox 15"/>
          <p:cNvSpPr txBox="1"/>
          <p:nvPr/>
        </p:nvSpPr>
        <p:spPr>
          <a:xfrm>
            <a:off x="2013249" y="2400245"/>
            <a:ext cx="1405000" cy="646331"/>
          </a:xfrm>
          <a:prstGeom prst="rect">
            <a:avLst/>
          </a:prstGeom>
          <a:noFill/>
        </p:spPr>
        <p:txBody>
          <a:bodyPr wrap="none" rtlCol="0">
            <a:spAutoFit/>
          </a:bodyPr>
          <a:lstStyle/>
          <a:p>
            <a:r>
              <a:rPr lang="en-US" sz="3600" b="1" dirty="0" smtClean="0"/>
              <a:t>Cracks</a:t>
            </a:r>
            <a:endParaRPr lang="en-US" sz="3600" b="1" dirty="0"/>
          </a:p>
        </p:txBody>
      </p:sp>
      <p:sp>
        <p:nvSpPr>
          <p:cNvPr id="17" name="TextBox 16"/>
          <p:cNvSpPr txBox="1"/>
          <p:nvPr/>
        </p:nvSpPr>
        <p:spPr>
          <a:xfrm>
            <a:off x="6597701" y="1106268"/>
            <a:ext cx="1992853" cy="646331"/>
          </a:xfrm>
          <a:prstGeom prst="rect">
            <a:avLst/>
          </a:prstGeom>
          <a:noFill/>
        </p:spPr>
        <p:txBody>
          <a:bodyPr wrap="none" rtlCol="0">
            <a:spAutoFit/>
          </a:bodyPr>
          <a:lstStyle/>
          <a:p>
            <a:r>
              <a:rPr lang="en-US" sz="3600" b="1" dirty="0" smtClean="0"/>
              <a:t>Openings</a:t>
            </a:r>
            <a:endParaRPr lang="en-US" sz="3600" b="1" dirty="0"/>
          </a:p>
        </p:txBody>
      </p:sp>
      <p:sp>
        <p:nvSpPr>
          <p:cNvPr id="18" name="TextBox 17"/>
          <p:cNvSpPr txBox="1"/>
          <p:nvPr/>
        </p:nvSpPr>
        <p:spPr>
          <a:xfrm>
            <a:off x="6211051" y="4829147"/>
            <a:ext cx="1743234" cy="646331"/>
          </a:xfrm>
          <a:prstGeom prst="rect">
            <a:avLst/>
          </a:prstGeom>
          <a:noFill/>
        </p:spPr>
        <p:txBody>
          <a:bodyPr wrap="none" rtlCol="0">
            <a:spAutoFit/>
          </a:bodyPr>
          <a:lstStyle/>
          <a:p>
            <a:r>
              <a:rPr lang="en-US" sz="3600" b="1" dirty="0" smtClean="0"/>
              <a:t>Slippery</a:t>
            </a:r>
            <a:endParaRPr lang="en-US" sz="3600" b="1" dirty="0"/>
          </a:p>
        </p:txBody>
      </p:sp>
      <p:sp>
        <p:nvSpPr>
          <p:cNvPr id="19" name="TextBox 18"/>
          <p:cNvSpPr txBox="1"/>
          <p:nvPr/>
        </p:nvSpPr>
        <p:spPr>
          <a:xfrm>
            <a:off x="179487" y="3556123"/>
            <a:ext cx="976165" cy="646331"/>
          </a:xfrm>
          <a:prstGeom prst="rect">
            <a:avLst/>
          </a:prstGeom>
          <a:noFill/>
        </p:spPr>
        <p:txBody>
          <a:bodyPr wrap="none" rtlCol="0">
            <a:spAutoFit/>
          </a:bodyPr>
          <a:lstStyle/>
          <a:p>
            <a:r>
              <a:rPr lang="en-US" sz="3600" b="1" dirty="0" smtClean="0"/>
              <a:t>Wet</a:t>
            </a:r>
            <a:endParaRPr lang="en-US" sz="3600" b="1" dirty="0"/>
          </a:p>
        </p:txBody>
      </p:sp>
    </p:spTree>
    <p:extLst>
      <p:ext uri="{BB962C8B-B14F-4D97-AF65-F5344CB8AC3E}">
        <p14:creationId xmlns:p14="http://schemas.microsoft.com/office/powerpoint/2010/main" val="3499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500"/>
                                        <p:tgtEl>
                                          <p:spTgt spid="10"/>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00"/>
                                        <p:tgtEl>
                                          <p:spTgt spid="12"/>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500"/>
                                        <p:tgtEl>
                                          <p:spTgt spid="14"/>
                                        </p:tgtEl>
                                      </p:cBhvr>
                                    </p:animEffect>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500"/>
                                        <p:tgtEl>
                                          <p:spTgt spid="15"/>
                                        </p:tgtEl>
                                      </p:cBhvr>
                                    </p:animEffect>
                                  </p:childTnLst>
                                </p:cTn>
                              </p:par>
                            </p:childTnLst>
                          </p:cTn>
                        </p:par>
                        <p:par>
                          <p:cTn id="44" fill="hold">
                            <p:stCondLst>
                              <p:cond delay="5000"/>
                            </p:stCondLst>
                            <p:childTnLst>
                              <p:par>
                                <p:cTn id="45" presetID="21"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500"/>
                                        <p:tgtEl>
                                          <p:spTgt spid="16"/>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6000"/>
                            </p:stCondLst>
                            <p:childTnLst>
                              <p:par>
                                <p:cTn id="53" presetID="21"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heel(1)">
                                      <p:cBhvr>
                                        <p:cTn id="55" dur="500"/>
                                        <p:tgtEl>
                                          <p:spTgt spid="18"/>
                                        </p:tgtEl>
                                      </p:cBhvr>
                                    </p:animEffect>
                                  </p:childTnLst>
                                </p:cTn>
                              </p:par>
                            </p:childTnLst>
                          </p:cTn>
                        </p:par>
                        <p:par>
                          <p:cTn id="56" fill="hold">
                            <p:stCondLst>
                              <p:cond delay="65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t>
            </a:r>
            <a:r>
              <a:rPr lang="en-US" dirty="0"/>
              <a:t>and rocky areas</a:t>
            </a:r>
          </a:p>
        </p:txBody>
      </p:sp>
      <p:pic>
        <p:nvPicPr>
          <p:cNvPr id="2050" name="Picture 2" descr="C:\Users\Michael\Pictures\Antarctica\me\Photos\PC280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458" y="1447800"/>
            <a:ext cx="5791689" cy="43433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791200"/>
            <a:ext cx="8077200" cy="707886"/>
          </a:xfrm>
          <a:prstGeom prst="rect">
            <a:avLst/>
          </a:prstGeom>
          <a:noFill/>
        </p:spPr>
        <p:txBody>
          <a:bodyPr wrap="square" rtlCol="0">
            <a:spAutoFit/>
          </a:bodyPr>
          <a:lstStyle/>
          <a:p>
            <a:pPr algn="ctr"/>
            <a:r>
              <a:rPr lang="en-US" sz="2000" b="1" dirty="0" smtClean="0"/>
              <a:t>Most </a:t>
            </a:r>
            <a:r>
              <a:rPr lang="en-US" sz="2000" b="1" dirty="0"/>
              <a:t>of the mountains in Antarctica are </a:t>
            </a:r>
            <a:r>
              <a:rPr lang="en-US" sz="2000" b="1" dirty="0" smtClean="0"/>
              <a:t>entirely </a:t>
            </a:r>
            <a:r>
              <a:rPr lang="en-US" sz="2000" b="1" dirty="0"/>
              <a:t>covered by </a:t>
            </a:r>
            <a:r>
              <a:rPr lang="en-US" sz="2000" b="1" dirty="0" smtClean="0"/>
              <a:t>think </a:t>
            </a:r>
            <a:r>
              <a:rPr lang="en-US" sz="2000" b="1" dirty="0"/>
              <a:t>ice </a:t>
            </a:r>
            <a:r>
              <a:rPr lang="en-US" sz="2000" b="1" dirty="0" smtClean="0"/>
              <a:t>sheet. Only the highest escape the ice sheet to reveal these rocky areas. </a:t>
            </a:r>
            <a:endParaRPr lang="en-US" sz="2000" b="1" dirty="0"/>
          </a:p>
        </p:txBody>
      </p:sp>
      <p:sp>
        <p:nvSpPr>
          <p:cNvPr id="6" name="TextBox 5"/>
          <p:cNvSpPr txBox="1"/>
          <p:nvPr/>
        </p:nvSpPr>
        <p:spPr>
          <a:xfrm>
            <a:off x="482711" y="1752599"/>
            <a:ext cx="1039067" cy="646331"/>
          </a:xfrm>
          <a:prstGeom prst="rect">
            <a:avLst/>
          </a:prstGeom>
          <a:noFill/>
        </p:spPr>
        <p:txBody>
          <a:bodyPr wrap="none" rtlCol="0">
            <a:spAutoFit/>
          </a:bodyPr>
          <a:lstStyle/>
          <a:p>
            <a:r>
              <a:rPr lang="en-US" sz="3600" b="1" dirty="0" smtClean="0"/>
              <a:t>Cold</a:t>
            </a:r>
            <a:endParaRPr lang="en-US" sz="3600" b="1" dirty="0"/>
          </a:p>
        </p:txBody>
      </p:sp>
      <p:sp>
        <p:nvSpPr>
          <p:cNvPr id="7" name="TextBox 6"/>
          <p:cNvSpPr txBox="1"/>
          <p:nvPr/>
        </p:nvSpPr>
        <p:spPr>
          <a:xfrm>
            <a:off x="1517646" y="3232958"/>
            <a:ext cx="1409168" cy="646331"/>
          </a:xfrm>
          <a:prstGeom prst="rect">
            <a:avLst/>
          </a:prstGeom>
          <a:noFill/>
        </p:spPr>
        <p:txBody>
          <a:bodyPr wrap="none" rtlCol="0">
            <a:spAutoFit/>
          </a:bodyPr>
          <a:lstStyle/>
          <a:p>
            <a:r>
              <a:rPr lang="en-US" sz="3600" b="1" dirty="0" smtClean="0"/>
              <a:t>Empty</a:t>
            </a:r>
            <a:endParaRPr lang="en-US" sz="3600" b="1" dirty="0"/>
          </a:p>
        </p:txBody>
      </p:sp>
      <p:sp>
        <p:nvSpPr>
          <p:cNvPr id="8" name="TextBox 7"/>
          <p:cNvSpPr txBox="1"/>
          <p:nvPr/>
        </p:nvSpPr>
        <p:spPr>
          <a:xfrm>
            <a:off x="7125232" y="1447800"/>
            <a:ext cx="1270669" cy="646331"/>
          </a:xfrm>
          <a:prstGeom prst="rect">
            <a:avLst/>
          </a:prstGeom>
          <a:noFill/>
        </p:spPr>
        <p:txBody>
          <a:bodyPr wrap="none" rtlCol="0">
            <a:spAutoFit/>
          </a:bodyPr>
          <a:lstStyle/>
          <a:p>
            <a:r>
              <a:rPr lang="en-US" sz="3600" b="1" dirty="0" smtClean="0"/>
              <a:t>Steep</a:t>
            </a:r>
            <a:endParaRPr lang="en-US" sz="3600" b="1" dirty="0"/>
          </a:p>
        </p:txBody>
      </p:sp>
      <p:sp>
        <p:nvSpPr>
          <p:cNvPr id="9" name="TextBox 8"/>
          <p:cNvSpPr txBox="1"/>
          <p:nvPr/>
        </p:nvSpPr>
        <p:spPr>
          <a:xfrm>
            <a:off x="7480147" y="5061757"/>
            <a:ext cx="1317861" cy="646331"/>
          </a:xfrm>
          <a:prstGeom prst="rect">
            <a:avLst/>
          </a:prstGeom>
          <a:noFill/>
        </p:spPr>
        <p:txBody>
          <a:bodyPr wrap="none" rtlCol="0">
            <a:spAutoFit/>
          </a:bodyPr>
          <a:lstStyle/>
          <a:p>
            <a:r>
              <a:rPr lang="en-US" sz="3600" b="1" dirty="0" smtClean="0"/>
              <a:t>Rocky</a:t>
            </a:r>
            <a:endParaRPr lang="en-US" sz="3600" b="1" dirty="0"/>
          </a:p>
        </p:txBody>
      </p:sp>
      <p:sp>
        <p:nvSpPr>
          <p:cNvPr id="10" name="TextBox 9"/>
          <p:cNvSpPr txBox="1"/>
          <p:nvPr/>
        </p:nvSpPr>
        <p:spPr>
          <a:xfrm>
            <a:off x="297660" y="4415426"/>
            <a:ext cx="1243354" cy="646331"/>
          </a:xfrm>
          <a:prstGeom prst="rect">
            <a:avLst/>
          </a:prstGeom>
          <a:noFill/>
        </p:spPr>
        <p:txBody>
          <a:bodyPr wrap="none" rtlCol="0">
            <a:spAutoFit/>
          </a:bodyPr>
          <a:lstStyle/>
          <a:p>
            <a:r>
              <a:rPr lang="en-US" sz="3600" b="1" dirty="0" smtClean="0"/>
              <a:t>Snow</a:t>
            </a:r>
            <a:endParaRPr lang="en-US" sz="3600" b="1" dirty="0"/>
          </a:p>
        </p:txBody>
      </p:sp>
      <p:sp>
        <p:nvSpPr>
          <p:cNvPr id="11" name="TextBox 10"/>
          <p:cNvSpPr txBox="1"/>
          <p:nvPr/>
        </p:nvSpPr>
        <p:spPr>
          <a:xfrm>
            <a:off x="7396861" y="3075334"/>
            <a:ext cx="734496" cy="646331"/>
          </a:xfrm>
          <a:prstGeom prst="rect">
            <a:avLst/>
          </a:prstGeom>
          <a:noFill/>
        </p:spPr>
        <p:txBody>
          <a:bodyPr wrap="none" rtlCol="0">
            <a:spAutoFit/>
          </a:bodyPr>
          <a:lstStyle/>
          <a:p>
            <a:r>
              <a:rPr lang="en-US" sz="3600" b="1" dirty="0" smtClean="0"/>
              <a:t>Ice</a:t>
            </a:r>
            <a:endParaRPr lang="en-US" sz="3600" b="1" dirty="0"/>
          </a:p>
        </p:txBody>
      </p:sp>
      <p:sp>
        <p:nvSpPr>
          <p:cNvPr id="12" name="TextBox 11"/>
          <p:cNvSpPr txBox="1"/>
          <p:nvPr/>
        </p:nvSpPr>
        <p:spPr>
          <a:xfrm>
            <a:off x="3340948" y="1464315"/>
            <a:ext cx="859979" cy="646331"/>
          </a:xfrm>
          <a:prstGeom prst="rect">
            <a:avLst/>
          </a:prstGeom>
          <a:noFill/>
        </p:spPr>
        <p:txBody>
          <a:bodyPr wrap="none" rtlCol="0">
            <a:spAutoFit/>
          </a:bodyPr>
          <a:lstStyle/>
          <a:p>
            <a:r>
              <a:rPr lang="en-US" sz="3600" b="1" dirty="0" smtClean="0"/>
              <a:t>Dry</a:t>
            </a:r>
            <a:endParaRPr lang="en-US" sz="3600" b="1" dirty="0"/>
          </a:p>
        </p:txBody>
      </p:sp>
      <p:sp>
        <p:nvSpPr>
          <p:cNvPr id="13" name="TextBox 12"/>
          <p:cNvSpPr txBox="1"/>
          <p:nvPr/>
        </p:nvSpPr>
        <p:spPr>
          <a:xfrm>
            <a:off x="7398514" y="4114472"/>
            <a:ext cx="1058303" cy="646331"/>
          </a:xfrm>
          <a:prstGeom prst="rect">
            <a:avLst/>
          </a:prstGeom>
          <a:noFill/>
        </p:spPr>
        <p:txBody>
          <a:bodyPr wrap="none" rtlCol="0">
            <a:spAutoFit/>
          </a:bodyPr>
          <a:lstStyle/>
          <a:p>
            <a:r>
              <a:rPr lang="en-US" sz="3600" b="1" dirty="0" smtClean="0"/>
              <a:t>High</a:t>
            </a:r>
            <a:endParaRPr lang="en-US" sz="3600" b="1" dirty="0"/>
          </a:p>
        </p:txBody>
      </p:sp>
    </p:spTree>
    <p:extLst>
      <p:ext uri="{BB962C8B-B14F-4D97-AF65-F5344CB8AC3E}">
        <p14:creationId xmlns:p14="http://schemas.microsoft.com/office/powerpoint/2010/main" val="301338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500"/>
                                        <p:tgtEl>
                                          <p:spTgt spid="10"/>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00"/>
                                        <p:tgtEl>
                                          <p:spTgt spid="12"/>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Sub-Antarctic Islands</a:t>
            </a:r>
            <a:endParaRPr lang="en-US" dirty="0"/>
          </a:p>
        </p:txBody>
      </p:sp>
      <p:pic>
        <p:nvPicPr>
          <p:cNvPr id="3074" name="Picture 2" descr="http://heritage-expeditions.com/media/uploads/trip_folders/indian_ocean_voyages_/south_indian_ocean_/heard_island-_sw_b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6096000" cy="4064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791200"/>
            <a:ext cx="8077200" cy="707886"/>
          </a:xfrm>
          <a:prstGeom prst="rect">
            <a:avLst/>
          </a:prstGeom>
          <a:noFill/>
        </p:spPr>
        <p:txBody>
          <a:bodyPr wrap="square" rtlCol="0">
            <a:spAutoFit/>
          </a:bodyPr>
          <a:lstStyle/>
          <a:p>
            <a:pPr algn="ctr"/>
            <a:r>
              <a:rPr lang="en-US" sz="2000" b="1" dirty="0"/>
              <a:t>In the sub-Antarctic region there are lots of small islands. Some of these islands </a:t>
            </a:r>
            <a:r>
              <a:rPr lang="en-US" sz="2000" b="1" dirty="0" smtClean="0"/>
              <a:t>are </a:t>
            </a:r>
            <a:r>
              <a:rPr lang="en-US" sz="2000" b="1" dirty="0"/>
              <a:t>almost completely capped by </a:t>
            </a:r>
            <a:r>
              <a:rPr lang="en-US" sz="2000" b="1" dirty="0" smtClean="0"/>
              <a:t>glaciers while others are ice free. </a:t>
            </a:r>
            <a:endParaRPr lang="en-US" sz="2000" b="1" dirty="0"/>
          </a:p>
        </p:txBody>
      </p:sp>
      <p:sp>
        <p:nvSpPr>
          <p:cNvPr id="7" name="TextBox 6"/>
          <p:cNvSpPr txBox="1"/>
          <p:nvPr/>
        </p:nvSpPr>
        <p:spPr>
          <a:xfrm>
            <a:off x="482711" y="1752599"/>
            <a:ext cx="1644617" cy="646331"/>
          </a:xfrm>
          <a:prstGeom prst="rect">
            <a:avLst/>
          </a:prstGeom>
          <a:noFill/>
        </p:spPr>
        <p:txBody>
          <a:bodyPr wrap="none" rtlCol="0">
            <a:spAutoFit/>
          </a:bodyPr>
          <a:lstStyle/>
          <a:p>
            <a:r>
              <a:rPr lang="en-US" sz="3600" b="1" dirty="0" smtClean="0"/>
              <a:t>Ice-free</a:t>
            </a:r>
            <a:endParaRPr lang="en-US" sz="3600" b="1" dirty="0"/>
          </a:p>
        </p:txBody>
      </p:sp>
      <p:sp>
        <p:nvSpPr>
          <p:cNvPr id="8" name="TextBox 7"/>
          <p:cNvSpPr txBox="1"/>
          <p:nvPr/>
        </p:nvSpPr>
        <p:spPr>
          <a:xfrm>
            <a:off x="1517646" y="3232958"/>
            <a:ext cx="862737" cy="646331"/>
          </a:xfrm>
          <a:prstGeom prst="rect">
            <a:avLst/>
          </a:prstGeom>
          <a:noFill/>
        </p:spPr>
        <p:txBody>
          <a:bodyPr wrap="none" rtlCol="0">
            <a:spAutoFit/>
          </a:bodyPr>
          <a:lstStyle/>
          <a:p>
            <a:r>
              <a:rPr lang="en-US" sz="3600" b="1" dirty="0" smtClean="0"/>
              <a:t>Sea</a:t>
            </a:r>
            <a:endParaRPr lang="en-US" sz="3600" b="1" dirty="0"/>
          </a:p>
        </p:txBody>
      </p:sp>
      <p:sp>
        <p:nvSpPr>
          <p:cNvPr id="9" name="TextBox 8"/>
          <p:cNvSpPr txBox="1"/>
          <p:nvPr/>
        </p:nvSpPr>
        <p:spPr>
          <a:xfrm>
            <a:off x="7264831" y="3820241"/>
            <a:ext cx="1280351" cy="646331"/>
          </a:xfrm>
          <a:prstGeom prst="rect">
            <a:avLst/>
          </a:prstGeom>
          <a:noFill/>
        </p:spPr>
        <p:txBody>
          <a:bodyPr wrap="none" rtlCol="0">
            <a:spAutoFit/>
          </a:bodyPr>
          <a:lstStyle/>
          <a:p>
            <a:r>
              <a:rPr lang="en-US" sz="3600" b="1" dirty="0" smtClean="0"/>
              <a:t>Rocks</a:t>
            </a:r>
            <a:endParaRPr lang="en-US" sz="3600" b="1" dirty="0"/>
          </a:p>
        </p:txBody>
      </p:sp>
      <p:sp>
        <p:nvSpPr>
          <p:cNvPr id="10" name="TextBox 9"/>
          <p:cNvSpPr txBox="1"/>
          <p:nvPr/>
        </p:nvSpPr>
        <p:spPr>
          <a:xfrm>
            <a:off x="490307" y="4455650"/>
            <a:ext cx="2259786" cy="646331"/>
          </a:xfrm>
          <a:prstGeom prst="rect">
            <a:avLst/>
          </a:prstGeom>
          <a:noFill/>
        </p:spPr>
        <p:txBody>
          <a:bodyPr wrap="none" rtlCol="0">
            <a:spAutoFit/>
          </a:bodyPr>
          <a:lstStyle/>
          <a:p>
            <a:r>
              <a:rPr lang="en-US" sz="3600" b="1" dirty="0" smtClean="0"/>
              <a:t>Mountains</a:t>
            </a:r>
            <a:endParaRPr lang="en-US" sz="3600" b="1" dirty="0"/>
          </a:p>
        </p:txBody>
      </p:sp>
      <p:sp>
        <p:nvSpPr>
          <p:cNvPr id="11" name="TextBox 10"/>
          <p:cNvSpPr txBox="1"/>
          <p:nvPr/>
        </p:nvSpPr>
        <p:spPr>
          <a:xfrm>
            <a:off x="7264831" y="1277034"/>
            <a:ext cx="1467581" cy="646331"/>
          </a:xfrm>
          <a:prstGeom prst="rect">
            <a:avLst/>
          </a:prstGeom>
          <a:noFill/>
        </p:spPr>
        <p:txBody>
          <a:bodyPr wrap="none" rtlCol="0">
            <a:spAutoFit/>
          </a:bodyPr>
          <a:lstStyle/>
          <a:p>
            <a:r>
              <a:rPr lang="en-US" sz="3600" b="1" dirty="0" smtClean="0"/>
              <a:t>Plants </a:t>
            </a:r>
            <a:endParaRPr lang="en-US" sz="3600" b="1" dirty="0"/>
          </a:p>
        </p:txBody>
      </p:sp>
      <p:sp>
        <p:nvSpPr>
          <p:cNvPr id="12" name="TextBox 11"/>
          <p:cNvSpPr txBox="1"/>
          <p:nvPr/>
        </p:nvSpPr>
        <p:spPr>
          <a:xfrm>
            <a:off x="7696200" y="4846358"/>
            <a:ext cx="1437958" cy="646331"/>
          </a:xfrm>
          <a:prstGeom prst="rect">
            <a:avLst/>
          </a:prstGeom>
          <a:noFill/>
        </p:spPr>
        <p:txBody>
          <a:bodyPr wrap="none" rtlCol="0">
            <a:spAutoFit/>
          </a:bodyPr>
          <a:lstStyle/>
          <a:p>
            <a:r>
              <a:rPr lang="en-US" sz="3600" b="1" dirty="0" smtClean="0"/>
              <a:t>Waves</a:t>
            </a:r>
            <a:endParaRPr lang="en-US" sz="3600" b="1" dirty="0"/>
          </a:p>
        </p:txBody>
      </p:sp>
      <p:sp>
        <p:nvSpPr>
          <p:cNvPr id="13" name="TextBox 12"/>
          <p:cNvSpPr txBox="1"/>
          <p:nvPr/>
        </p:nvSpPr>
        <p:spPr>
          <a:xfrm>
            <a:off x="3276600" y="2586627"/>
            <a:ext cx="1209690" cy="646331"/>
          </a:xfrm>
          <a:prstGeom prst="rect">
            <a:avLst/>
          </a:prstGeom>
          <a:noFill/>
        </p:spPr>
        <p:txBody>
          <a:bodyPr wrap="none" rtlCol="0">
            <a:spAutoFit/>
          </a:bodyPr>
          <a:lstStyle/>
          <a:p>
            <a:r>
              <a:rPr lang="en-US" sz="3600" b="1" dirty="0" smtClean="0"/>
              <a:t>snow</a:t>
            </a:r>
            <a:endParaRPr lang="en-US" sz="3600" b="1" dirty="0"/>
          </a:p>
        </p:txBody>
      </p:sp>
    </p:spTree>
    <p:extLst>
      <p:ext uri="{BB962C8B-B14F-4D97-AF65-F5344CB8AC3E}">
        <p14:creationId xmlns:p14="http://schemas.microsoft.com/office/powerpoint/2010/main" val="25562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500"/>
                                        <p:tgtEl>
                                          <p:spTgt spid="9"/>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500"/>
                                        <p:tgtEl>
                                          <p:spTgt spid="11"/>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500"/>
                                        <p:tgtEl>
                                          <p:spTgt spid="12"/>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Antarctic Sea</a:t>
            </a:r>
            <a:endParaRPr lang="en-US" dirty="0"/>
          </a:p>
        </p:txBody>
      </p:sp>
      <p:pic>
        <p:nvPicPr>
          <p:cNvPr id="5122" name="Picture 2" descr="http://i.huffpost.com/gen/1246068/thumbs/o-ANTARCTIC-SEA-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705600" cy="4457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791200"/>
            <a:ext cx="8077200" cy="1015663"/>
          </a:xfrm>
          <a:prstGeom prst="rect">
            <a:avLst/>
          </a:prstGeom>
          <a:noFill/>
        </p:spPr>
        <p:txBody>
          <a:bodyPr wrap="square" rtlCol="0">
            <a:spAutoFit/>
          </a:bodyPr>
          <a:lstStyle/>
          <a:p>
            <a:pPr algn="ctr"/>
            <a:r>
              <a:rPr lang="en-US" sz="2000" b="1" dirty="0" smtClean="0"/>
              <a:t>Antarctica is surrounded by the  Southern ocean. Antarctica has several recognized seas, King Haakon VII sea, Weddell Sea, Bellingshausen Sea, Amundsen Sea and Ross Sea.   </a:t>
            </a:r>
            <a:endParaRPr lang="en-US" sz="2000" b="1" dirty="0"/>
          </a:p>
        </p:txBody>
      </p:sp>
      <p:sp>
        <p:nvSpPr>
          <p:cNvPr id="6" name="TextBox 5"/>
          <p:cNvSpPr txBox="1"/>
          <p:nvPr/>
        </p:nvSpPr>
        <p:spPr>
          <a:xfrm>
            <a:off x="482711" y="1752599"/>
            <a:ext cx="1039067" cy="646331"/>
          </a:xfrm>
          <a:prstGeom prst="rect">
            <a:avLst/>
          </a:prstGeom>
          <a:noFill/>
        </p:spPr>
        <p:txBody>
          <a:bodyPr wrap="none" rtlCol="0">
            <a:spAutoFit/>
          </a:bodyPr>
          <a:lstStyle/>
          <a:p>
            <a:r>
              <a:rPr lang="en-US" sz="3600" b="1" dirty="0" smtClean="0"/>
              <a:t>Cold</a:t>
            </a:r>
            <a:endParaRPr lang="en-US" sz="3600" b="1" dirty="0"/>
          </a:p>
        </p:txBody>
      </p:sp>
      <p:sp>
        <p:nvSpPr>
          <p:cNvPr id="7" name="TextBox 6"/>
          <p:cNvSpPr txBox="1"/>
          <p:nvPr/>
        </p:nvSpPr>
        <p:spPr>
          <a:xfrm>
            <a:off x="1517646" y="3232958"/>
            <a:ext cx="1409168" cy="646331"/>
          </a:xfrm>
          <a:prstGeom prst="rect">
            <a:avLst/>
          </a:prstGeom>
          <a:noFill/>
        </p:spPr>
        <p:txBody>
          <a:bodyPr wrap="none" rtlCol="0">
            <a:spAutoFit/>
          </a:bodyPr>
          <a:lstStyle/>
          <a:p>
            <a:r>
              <a:rPr lang="en-US" sz="3600" b="1" dirty="0" smtClean="0"/>
              <a:t>Empty</a:t>
            </a:r>
            <a:endParaRPr lang="en-US" sz="3600" b="1" dirty="0"/>
          </a:p>
        </p:txBody>
      </p:sp>
      <p:sp>
        <p:nvSpPr>
          <p:cNvPr id="8" name="TextBox 7"/>
          <p:cNvSpPr txBox="1"/>
          <p:nvPr/>
        </p:nvSpPr>
        <p:spPr>
          <a:xfrm>
            <a:off x="6363232" y="1717614"/>
            <a:ext cx="734496" cy="646331"/>
          </a:xfrm>
          <a:prstGeom prst="rect">
            <a:avLst/>
          </a:prstGeom>
          <a:noFill/>
        </p:spPr>
        <p:txBody>
          <a:bodyPr wrap="none" rtlCol="0">
            <a:spAutoFit/>
          </a:bodyPr>
          <a:lstStyle/>
          <a:p>
            <a:r>
              <a:rPr lang="en-US" sz="3600" b="1" dirty="0" smtClean="0"/>
              <a:t>Ice</a:t>
            </a:r>
            <a:endParaRPr lang="en-US" sz="3600" b="1" dirty="0"/>
          </a:p>
        </p:txBody>
      </p:sp>
      <p:sp>
        <p:nvSpPr>
          <p:cNvPr id="9" name="TextBox 8"/>
          <p:cNvSpPr txBox="1"/>
          <p:nvPr/>
        </p:nvSpPr>
        <p:spPr>
          <a:xfrm>
            <a:off x="7714779" y="2826681"/>
            <a:ext cx="976165" cy="646331"/>
          </a:xfrm>
          <a:prstGeom prst="rect">
            <a:avLst/>
          </a:prstGeom>
          <a:noFill/>
        </p:spPr>
        <p:txBody>
          <a:bodyPr wrap="none" rtlCol="0">
            <a:spAutoFit/>
          </a:bodyPr>
          <a:lstStyle/>
          <a:p>
            <a:r>
              <a:rPr lang="en-US" sz="3600" b="1" dirty="0" smtClean="0"/>
              <a:t>Wet</a:t>
            </a:r>
            <a:endParaRPr lang="en-US" sz="3600" b="1" dirty="0"/>
          </a:p>
        </p:txBody>
      </p:sp>
    </p:spTree>
    <p:extLst>
      <p:ext uri="{BB962C8B-B14F-4D97-AF65-F5344CB8AC3E}">
        <p14:creationId xmlns:p14="http://schemas.microsoft.com/office/powerpoint/2010/main" val="31614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1432</Words>
  <Application>Microsoft Office PowerPoint</Application>
  <PresentationFormat>On-screen Show (4:3)</PresentationFormat>
  <Paragraphs>155</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for: Antarctic habitats</vt:lpstr>
      <vt:lpstr>Video: </vt:lpstr>
      <vt:lpstr>Habitat Definition: </vt:lpstr>
      <vt:lpstr>PowerPoint Presentation</vt:lpstr>
      <vt:lpstr>Antarctica's Habitats </vt:lpstr>
      <vt:lpstr>Ice sheet &amp; Sea Ice</vt:lpstr>
      <vt:lpstr>Mountains and rocky areas</vt:lpstr>
      <vt:lpstr>Sub-Antarctic Islands</vt:lpstr>
      <vt:lpstr>Antarctic Sea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Knott</dc:creator>
  <cp:lastModifiedBy>Michael Knott</cp:lastModifiedBy>
  <cp:revision>31</cp:revision>
  <dcterms:created xsi:type="dcterms:W3CDTF">2015-02-16T22:31:44Z</dcterms:created>
  <dcterms:modified xsi:type="dcterms:W3CDTF">2015-02-19T22:38:48Z</dcterms:modified>
</cp:coreProperties>
</file>